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9" r:id="rId2"/>
    <p:sldId id="496" r:id="rId3"/>
    <p:sldId id="497" r:id="rId4"/>
    <p:sldId id="498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656"/>
    <a:srgbClr val="8BBA52"/>
    <a:srgbClr val="FF6600"/>
    <a:srgbClr val="919E12"/>
    <a:srgbClr val="33CC33"/>
    <a:srgbClr val="20419A"/>
    <a:srgbClr val="0033CC"/>
    <a:srgbClr val="0000FF"/>
    <a:srgbClr val="33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768B7-4673-4F2E-94D1-54CA18132EE1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5ABD-6172-4C4C-953B-112CEFB12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46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A7FFA-3EF8-4A22-8CF4-46B770A2EDCA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2CF1-9A15-4EA7-BCDD-52F597F3E0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69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FDCC-D4C7-4357-AFAA-74F2DA316BE6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6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FDCC-D4C7-4357-AFAA-74F2DA316BE6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0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FDCC-D4C7-4357-AFAA-74F2DA316BE6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4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FDCC-D4C7-4357-AFAA-74F2DA316BE6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0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01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31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22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35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32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55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7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80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B2C3D-E76F-4D3C-B17D-A06563CE7D42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E53F-30AA-40DD-BA27-39F31F1E36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63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1037"/>
          <p:cNvSpPr>
            <a:spLocks noChangeShapeType="1"/>
          </p:cNvSpPr>
          <p:nvPr/>
        </p:nvSpPr>
        <p:spPr bwMode="auto">
          <a:xfrm flipH="1" flipV="1">
            <a:off x="3234308" y="2589634"/>
            <a:ext cx="1409700" cy="2495550"/>
          </a:xfrm>
          <a:prstGeom prst="line">
            <a:avLst/>
          </a:prstGeom>
          <a:noFill/>
          <a:ln w="57150" cmpd="dbl">
            <a:solidFill>
              <a:srgbClr val="66FF33"/>
            </a:solidFill>
            <a:prstDash val="dash"/>
            <a:round/>
            <a:headEnd type="none" w="sm" len="sm"/>
            <a:tailEnd type="stealth" w="med" len="lg"/>
          </a:ln>
          <a:effectLst>
            <a:outerShdw dist="35921" dir="13500000" algn="ctr" rotWithShape="0">
              <a:srgbClr val="F8F8F8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350">
              <a:latin typeface="Arial Narrow" panose="020B060602020203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33479" y="260648"/>
            <a:ext cx="6815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LA STRUCTURE PEDAGOGIQUE</a:t>
            </a:r>
          </a:p>
          <a:p>
            <a:pPr algn="ctr"/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 HORIZON 2020-2021</a:t>
            </a:r>
          </a:p>
          <a:p>
            <a:pPr algn="just"/>
            <a:r>
              <a:rPr lang="fr-FR" sz="2800" b="1" dirty="0">
                <a:solidFill>
                  <a:srgbClr val="20419A"/>
                </a:solidFill>
                <a:latin typeface="Arial Narrow" panose="020B0606020202030204" pitchFamily="34" charset="0"/>
              </a:rPr>
              <a:t> </a:t>
            </a:r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-18806" y="6080431"/>
            <a:ext cx="9162806" cy="803327"/>
          </a:xfrm>
          <a:prstGeom prst="rect">
            <a:avLst/>
          </a:prstGeom>
          <a:solidFill>
            <a:srgbClr val="204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11" y="6109887"/>
            <a:ext cx="2843808" cy="717519"/>
          </a:xfrm>
          <a:prstGeom prst="rect">
            <a:avLst/>
          </a:prstGeom>
        </p:spPr>
      </p:pic>
      <p:pic>
        <p:nvPicPr>
          <p:cNvPr id="35" name="Picture 4" descr="P:\ENS-LN\Public\Echanges\PHOTOS\Photos  pour salons 2015\IMG_81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687"/>
          <a:stretch/>
        </p:blipFill>
        <p:spPr bwMode="auto">
          <a:xfrm>
            <a:off x="-20625" y="4817712"/>
            <a:ext cx="1843390" cy="126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25" y="3636995"/>
            <a:ext cx="1838939" cy="122476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7" y="2429111"/>
            <a:ext cx="1852382" cy="1234921"/>
          </a:xfrm>
          <a:prstGeom prst="rect">
            <a:avLst/>
          </a:prstGeom>
        </p:spPr>
      </p:pic>
      <p:pic>
        <p:nvPicPr>
          <p:cNvPr id="38" name="Picture 5" descr="P:\CAB_COMM_TA\Public\Photo 2016-2017\2016MCIN_023-remise de manchons flotte guépratte\2016MCIN_023_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84" y="1221061"/>
            <a:ext cx="1835012" cy="122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6" y="-5957"/>
            <a:ext cx="1844001" cy="1227018"/>
          </a:xfrm>
          <a:prstGeom prst="rect">
            <a:avLst/>
          </a:prstGeom>
        </p:spPr>
      </p:pic>
      <p:sp>
        <p:nvSpPr>
          <p:cNvPr id="41" name="Ellipse 40"/>
          <p:cNvSpPr/>
          <p:nvPr/>
        </p:nvSpPr>
        <p:spPr>
          <a:xfrm>
            <a:off x="4067002" y="5055928"/>
            <a:ext cx="1369093" cy="988257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 </a:t>
            </a:r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Secondes </a:t>
            </a:r>
            <a:endParaRPr lang="fr-FR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25 </a:t>
            </a:r>
            <a:r>
              <a:rPr lang="fr-FR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élèves</a:t>
            </a:r>
          </a:p>
        </p:txBody>
      </p:sp>
      <p:sp>
        <p:nvSpPr>
          <p:cNvPr id="43" name="Ellipse 42"/>
          <p:cNvSpPr/>
          <p:nvPr/>
        </p:nvSpPr>
        <p:spPr>
          <a:xfrm>
            <a:off x="4067002" y="3587183"/>
            <a:ext cx="1351087" cy="1015419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fr-FR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Premières  28 élèves max</a:t>
            </a:r>
            <a:endParaRPr lang="fr-FR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4085006" y="2306720"/>
            <a:ext cx="1351089" cy="1037212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Terminales  28 élèves max</a:t>
            </a:r>
            <a:endParaRPr lang="fr-FR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4194035" y="1348631"/>
            <a:ext cx="1161531" cy="74338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Bac</a:t>
            </a:r>
          </a:p>
          <a:p>
            <a:pPr algn="ctr"/>
            <a:r>
              <a:rPr lang="fr-FR" sz="1400" b="1" dirty="0" smtClean="0"/>
              <a:t>Général  </a:t>
            </a:r>
            <a:endParaRPr lang="fr-FR" sz="1400" b="1" dirty="0"/>
          </a:p>
        </p:txBody>
      </p:sp>
      <p:sp>
        <p:nvSpPr>
          <p:cNvPr id="54" name="Flèche vers le bas 53"/>
          <p:cNvSpPr/>
          <p:nvPr/>
        </p:nvSpPr>
        <p:spPr>
          <a:xfrm rot="10800000">
            <a:off x="4644008" y="4719134"/>
            <a:ext cx="202979" cy="24599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 vers le bas 58"/>
          <p:cNvSpPr/>
          <p:nvPr/>
        </p:nvSpPr>
        <p:spPr>
          <a:xfrm rot="16200000">
            <a:off x="3299326" y="3568231"/>
            <a:ext cx="287283" cy="76627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lèche vers le bas 59"/>
          <p:cNvSpPr/>
          <p:nvPr/>
        </p:nvSpPr>
        <p:spPr>
          <a:xfrm rot="13789702">
            <a:off x="3259546" y="2875399"/>
            <a:ext cx="251298" cy="82792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vers le bas 60"/>
          <p:cNvSpPr/>
          <p:nvPr/>
        </p:nvSpPr>
        <p:spPr>
          <a:xfrm rot="17961620">
            <a:off x="3420824" y="4077437"/>
            <a:ext cx="259684" cy="98025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2004800" y="3591327"/>
            <a:ext cx="983023" cy="72008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Admission sur dossier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040906" y="1369627"/>
            <a:ext cx="1509760" cy="105948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20419A"/>
                </a:solidFill>
              </a:rPr>
              <a:t>Voie technologique</a:t>
            </a:r>
          </a:p>
          <a:p>
            <a:pPr algn="ctr"/>
            <a:r>
              <a:rPr lang="fr-FR" sz="1400" b="1" dirty="0" err="1" smtClean="0">
                <a:solidFill>
                  <a:srgbClr val="20419A"/>
                </a:solidFill>
              </a:rPr>
              <a:t>Ens</a:t>
            </a:r>
            <a:r>
              <a:rPr lang="fr-FR" sz="1400" b="1" dirty="0" smtClean="0">
                <a:solidFill>
                  <a:srgbClr val="20419A"/>
                </a:solidFill>
              </a:rPr>
              <a:t>. De spécialité </a:t>
            </a:r>
          </a:p>
          <a:p>
            <a:pPr algn="ctr"/>
            <a:r>
              <a:rPr lang="fr-FR" sz="1400" b="1" dirty="0">
                <a:solidFill>
                  <a:srgbClr val="20419A"/>
                </a:solidFill>
              </a:rPr>
              <a:t>L</a:t>
            </a:r>
            <a:r>
              <a:rPr lang="fr-FR" sz="1400" b="1" dirty="0" smtClean="0">
                <a:solidFill>
                  <a:srgbClr val="20419A"/>
                </a:solidFill>
              </a:rPr>
              <a:t>ycées de défense</a:t>
            </a:r>
          </a:p>
          <a:p>
            <a:pPr algn="ctr"/>
            <a:r>
              <a:rPr lang="fr-FR" sz="1400" b="1" dirty="0" smtClean="0">
                <a:solidFill>
                  <a:srgbClr val="20419A"/>
                </a:solidFill>
              </a:rPr>
              <a:t>Lycées Ed. </a:t>
            </a:r>
            <a:r>
              <a:rPr lang="fr-FR" sz="1400" b="1" dirty="0">
                <a:solidFill>
                  <a:srgbClr val="20419A"/>
                </a:solidFill>
              </a:rPr>
              <a:t>N</a:t>
            </a:r>
            <a:r>
              <a:rPr lang="fr-FR" sz="1400" b="1" dirty="0" smtClean="0">
                <a:solidFill>
                  <a:srgbClr val="20419A"/>
                </a:solidFill>
              </a:rPr>
              <a:t>at</a:t>
            </a:r>
            <a:endParaRPr lang="fr-FR" sz="1400" b="1" dirty="0">
              <a:solidFill>
                <a:srgbClr val="20419A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5499100" y="4013883"/>
            <a:ext cx="288032" cy="1436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499100" y="2757941"/>
            <a:ext cx="288032" cy="1436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5868144" y="2306720"/>
            <a:ext cx="864096" cy="10372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  <a:endParaRPr lang="fr-FR" sz="1200" b="1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5868144" y="3591327"/>
            <a:ext cx="864096" cy="101127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  <a:endParaRPr lang="fr-FR" sz="1200" b="1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7020272" y="2306720"/>
            <a:ext cx="936104" cy="103901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2 </a:t>
            </a:r>
            <a:r>
              <a:rPr lang="fr-FR" sz="1200" b="1" dirty="0" err="1"/>
              <a:t>E</a:t>
            </a:r>
            <a:r>
              <a:rPr lang="fr-FR" sz="1200" b="1" dirty="0" err="1" smtClean="0"/>
              <a:t>ns</a:t>
            </a:r>
            <a:r>
              <a:rPr lang="fr-FR" sz="1200" b="1" dirty="0" smtClean="0"/>
              <a:t>.</a:t>
            </a:r>
          </a:p>
          <a:p>
            <a:pPr algn="ctr"/>
            <a:r>
              <a:rPr lang="fr-FR" sz="1200" b="1" dirty="0" smtClean="0"/>
              <a:t>de</a:t>
            </a:r>
          </a:p>
          <a:p>
            <a:pPr algn="ctr"/>
            <a:r>
              <a:rPr lang="fr-FR" sz="1200" b="1" dirty="0" smtClean="0"/>
              <a:t>Spécialité</a:t>
            </a:r>
            <a:endParaRPr lang="fr-FR" sz="1200" b="1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7020272" y="3587183"/>
            <a:ext cx="936104" cy="10154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3 </a:t>
            </a:r>
            <a:r>
              <a:rPr lang="fr-FR" sz="1200" b="1" dirty="0" err="1" smtClean="0"/>
              <a:t>Ens</a:t>
            </a:r>
            <a:r>
              <a:rPr lang="fr-FR" sz="1200" b="1" dirty="0" smtClean="0"/>
              <a:t>.</a:t>
            </a:r>
          </a:p>
          <a:p>
            <a:pPr algn="ctr"/>
            <a:r>
              <a:rPr lang="fr-FR" sz="1200" b="1" dirty="0" smtClean="0"/>
              <a:t>de</a:t>
            </a:r>
          </a:p>
          <a:p>
            <a:pPr algn="ctr"/>
            <a:r>
              <a:rPr lang="fr-FR" sz="1200" b="1" dirty="0" smtClean="0"/>
              <a:t>Spécialité</a:t>
            </a:r>
            <a:endParaRPr lang="fr-FR" sz="1200" b="1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6791026" y="2722748"/>
            <a:ext cx="144016" cy="152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6791026" y="3965129"/>
            <a:ext cx="144016" cy="152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8113614" y="2306719"/>
            <a:ext cx="360040" cy="371735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</a:t>
            </a:r>
          </a:p>
          <a:p>
            <a:pPr algn="ctr"/>
            <a:r>
              <a:rPr lang="fr-FR" sz="1200" b="1" dirty="0" smtClean="0"/>
              <a:t>R</a:t>
            </a:r>
          </a:p>
          <a:p>
            <a:pPr algn="ctr"/>
            <a:r>
              <a:rPr lang="fr-FR" sz="1200" b="1" dirty="0" smtClean="0"/>
              <a:t>I E</a:t>
            </a:r>
          </a:p>
          <a:p>
            <a:pPr algn="ctr"/>
            <a:r>
              <a:rPr lang="fr-FR" sz="1200" b="1" dirty="0" smtClean="0"/>
              <a:t>N</a:t>
            </a:r>
          </a:p>
          <a:p>
            <a:pPr algn="ctr"/>
            <a:r>
              <a:rPr lang="fr-FR" sz="1200" b="1" dirty="0" smtClean="0"/>
              <a:t>T</a:t>
            </a:r>
          </a:p>
          <a:p>
            <a:pPr algn="ctr"/>
            <a:r>
              <a:rPr lang="fr-FR" sz="1200" b="1" dirty="0" smtClean="0"/>
              <a:t>A</a:t>
            </a:r>
          </a:p>
          <a:p>
            <a:pPr algn="ctr"/>
            <a:r>
              <a:rPr lang="fr-FR" sz="1200" b="1" dirty="0" smtClean="0"/>
              <a:t>T I</a:t>
            </a:r>
          </a:p>
          <a:p>
            <a:pPr algn="ctr"/>
            <a:r>
              <a:rPr lang="fr-FR" sz="1200" b="1" dirty="0" smtClean="0"/>
              <a:t>O</a:t>
            </a:r>
          </a:p>
          <a:p>
            <a:pPr algn="ctr"/>
            <a:r>
              <a:rPr lang="fr-FR" sz="1200" b="1" dirty="0"/>
              <a:t>N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8604448" y="2306719"/>
            <a:ext cx="360040" cy="369425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O</a:t>
            </a:r>
          </a:p>
          <a:p>
            <a:pPr algn="ctr"/>
            <a:r>
              <a:rPr lang="fr-FR" sz="1600" b="1" dirty="0" smtClean="0"/>
              <a:t>P</a:t>
            </a:r>
          </a:p>
          <a:p>
            <a:pPr algn="ctr"/>
            <a:r>
              <a:rPr lang="fr-FR" sz="1600" b="1" dirty="0" smtClean="0"/>
              <a:t>TI</a:t>
            </a:r>
          </a:p>
          <a:p>
            <a:pPr algn="ctr"/>
            <a:r>
              <a:rPr lang="fr-FR" sz="1600" b="1" dirty="0" smtClean="0"/>
              <a:t>O</a:t>
            </a:r>
          </a:p>
          <a:p>
            <a:pPr algn="ctr"/>
            <a:r>
              <a:rPr lang="fr-FR" sz="1600" b="1" dirty="0" smtClean="0"/>
              <a:t>N</a:t>
            </a:r>
          </a:p>
          <a:p>
            <a:pPr algn="ctr"/>
            <a:r>
              <a:rPr lang="fr-FR" sz="1600" b="1" dirty="0"/>
              <a:t>S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868144" y="4989694"/>
            <a:ext cx="2088232" cy="101127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  <a:endParaRPr lang="fr-FR" sz="1200" b="1" dirty="0"/>
          </a:p>
        </p:txBody>
      </p:sp>
      <p:sp>
        <p:nvSpPr>
          <p:cNvPr id="42" name="Rectangle à coins arrondis 41"/>
          <p:cNvSpPr/>
          <p:nvPr/>
        </p:nvSpPr>
        <p:spPr>
          <a:xfrm>
            <a:off x="5514715" y="5449071"/>
            <a:ext cx="288032" cy="1436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5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1933479" y="260648"/>
            <a:ext cx="681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ORGANISATION DE LA CLASSE DE SECONDE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-18806" y="6080431"/>
            <a:ext cx="9162806" cy="803327"/>
          </a:xfrm>
          <a:prstGeom prst="rect">
            <a:avLst/>
          </a:prstGeom>
          <a:solidFill>
            <a:srgbClr val="204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11" y="6109887"/>
            <a:ext cx="2843808" cy="717519"/>
          </a:xfrm>
          <a:prstGeom prst="rect">
            <a:avLst/>
          </a:prstGeom>
        </p:spPr>
      </p:pic>
      <p:pic>
        <p:nvPicPr>
          <p:cNvPr id="35" name="Picture 4" descr="P:\ENS-LN\Public\Echanges\PHOTOS\Photos  pour salons 2015\IMG_81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687"/>
          <a:stretch/>
        </p:blipFill>
        <p:spPr bwMode="auto">
          <a:xfrm>
            <a:off x="-20625" y="4817712"/>
            <a:ext cx="1843390" cy="126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31" y="3633846"/>
            <a:ext cx="1838939" cy="122476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7" y="2429111"/>
            <a:ext cx="1852382" cy="1234921"/>
          </a:xfrm>
          <a:prstGeom prst="rect">
            <a:avLst/>
          </a:prstGeom>
        </p:spPr>
      </p:pic>
      <p:pic>
        <p:nvPicPr>
          <p:cNvPr id="38" name="Picture 5" descr="P:\CAB_COMM_TA\Public\Photo 2016-2017\2016MCIN_023-remise de manchons flotte guépratte\2016MCIN_023_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84" y="1221061"/>
            <a:ext cx="1835012" cy="122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6" y="-5957"/>
            <a:ext cx="1844001" cy="1227018"/>
          </a:xfrm>
          <a:prstGeom prst="rect">
            <a:avLst/>
          </a:prstGeom>
        </p:spPr>
      </p:pic>
      <p:sp>
        <p:nvSpPr>
          <p:cNvPr id="26" name="Flèche droite 25"/>
          <p:cNvSpPr/>
          <p:nvPr/>
        </p:nvSpPr>
        <p:spPr>
          <a:xfrm>
            <a:off x="4021738" y="1469056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2852340" y="1168925"/>
            <a:ext cx="864096" cy="83523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</a:p>
          <a:p>
            <a:pPr algn="ctr"/>
            <a:r>
              <a:rPr lang="fr-FR" sz="1200" b="1" dirty="0" smtClean="0"/>
              <a:t>26 h 30</a:t>
            </a:r>
            <a:endParaRPr lang="fr-FR" sz="12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2852340" y="2907051"/>
            <a:ext cx="936104" cy="12403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Options</a:t>
            </a:r>
          </a:p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 </a:t>
            </a:r>
            <a:r>
              <a:rPr lang="fr-FR" sz="1200" b="1" dirty="0" err="1" smtClean="0"/>
              <a:t>ens</a:t>
            </a:r>
            <a:r>
              <a:rPr lang="fr-FR" sz="1200" b="1" dirty="0" smtClean="0"/>
              <a:t>. au plus</a:t>
            </a:r>
            <a:endParaRPr lang="fr-FR" sz="1200" b="1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2852340" y="2241865"/>
            <a:ext cx="6001492" cy="439777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Orientation – Accompagnement Personnalisé</a:t>
            </a:r>
          </a:p>
          <a:p>
            <a:pPr algn="ctr"/>
            <a:r>
              <a:rPr lang="fr-FR" sz="1200" b="1" dirty="0" smtClean="0"/>
              <a:t>1 h 30</a:t>
            </a:r>
            <a:endParaRPr lang="fr-FR" sz="1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826342" y="1168925"/>
            <a:ext cx="4027490" cy="8379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Deux nouveaux enseignements</a:t>
            </a:r>
          </a:p>
          <a:p>
            <a:pPr algn="ctr"/>
            <a:r>
              <a:rPr lang="fr-FR" sz="1400" b="1" dirty="0" smtClean="0"/>
              <a:t>Sciences Economiques et Sociales (1 h 30 )</a:t>
            </a:r>
          </a:p>
          <a:p>
            <a:pPr algn="ctr"/>
            <a:r>
              <a:rPr lang="fr-FR" sz="1400" b="1" dirty="0" smtClean="0"/>
              <a:t>Sciences numériques et technologie (1 h 30 )</a:t>
            </a:r>
            <a:endParaRPr lang="fr-FR" sz="1400" b="1" dirty="0"/>
          </a:p>
        </p:txBody>
      </p:sp>
      <p:sp>
        <p:nvSpPr>
          <p:cNvPr id="48" name="Ellipse 47"/>
          <p:cNvSpPr/>
          <p:nvPr/>
        </p:nvSpPr>
        <p:spPr>
          <a:xfrm>
            <a:off x="6117528" y="4979764"/>
            <a:ext cx="2736304" cy="1044315"/>
          </a:xfrm>
          <a:prstGeom prst="ellipse">
            <a:avLst/>
          </a:prstGeom>
          <a:gradFill>
            <a:gsLst>
              <a:gs pos="5000">
                <a:schemeClr val="accent2"/>
              </a:gs>
              <a:gs pos="66400">
                <a:srgbClr val="76549F"/>
              </a:gs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Tests de positionnement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 Septembre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 français-mathématiques)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4826342" y="2851754"/>
            <a:ext cx="4027490" cy="455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Enseignement général</a:t>
            </a:r>
          </a:p>
          <a:p>
            <a:pPr algn="ctr"/>
            <a:r>
              <a:rPr lang="fr-FR" sz="1200" b="1" dirty="0" smtClean="0"/>
              <a:t>Latin ( 3 h  ) </a:t>
            </a:r>
          </a:p>
        </p:txBody>
      </p:sp>
      <p:sp>
        <p:nvSpPr>
          <p:cNvPr id="49" name="Flèche droite 48"/>
          <p:cNvSpPr/>
          <p:nvPr/>
        </p:nvSpPr>
        <p:spPr>
          <a:xfrm>
            <a:off x="4026258" y="3051373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826342" y="3412204"/>
            <a:ext cx="4027490" cy="77071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Enseignement technologique</a:t>
            </a:r>
          </a:p>
          <a:p>
            <a:pPr algn="ctr"/>
            <a:r>
              <a:rPr lang="fr-FR" sz="1200" b="1" dirty="0" smtClean="0"/>
              <a:t>Sciences et laboratoire (1 h 30 )</a:t>
            </a:r>
          </a:p>
          <a:p>
            <a:pPr algn="ctr"/>
            <a:r>
              <a:rPr lang="fr-FR" sz="1200" b="1" dirty="0" smtClean="0"/>
              <a:t>Sciences de l’Ingénieur (1 h 30 )</a:t>
            </a:r>
          </a:p>
        </p:txBody>
      </p:sp>
      <p:sp>
        <p:nvSpPr>
          <p:cNvPr id="52" name="Flèche droite 51"/>
          <p:cNvSpPr/>
          <p:nvPr/>
        </p:nvSpPr>
        <p:spPr>
          <a:xfrm>
            <a:off x="4026258" y="3624718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2883965" y="4348712"/>
            <a:ext cx="5969867" cy="511425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EPS </a:t>
            </a:r>
          </a:p>
          <a:p>
            <a:pPr algn="ctr"/>
            <a:r>
              <a:rPr lang="fr-FR" sz="1200" b="1" dirty="0" smtClean="0"/>
              <a:t>1h00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7872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1933479" y="260648"/>
            <a:ext cx="6815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ORGANISATION DE LA CLASSE DE PREMIERE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-18806" y="6080431"/>
            <a:ext cx="9162806" cy="803327"/>
          </a:xfrm>
          <a:prstGeom prst="rect">
            <a:avLst/>
          </a:prstGeom>
          <a:solidFill>
            <a:srgbClr val="2041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11" y="6109887"/>
            <a:ext cx="2843808" cy="717519"/>
          </a:xfrm>
          <a:prstGeom prst="rect">
            <a:avLst/>
          </a:prstGeom>
        </p:spPr>
      </p:pic>
      <p:pic>
        <p:nvPicPr>
          <p:cNvPr id="35" name="Picture 4" descr="P:\ENS-LN\Public\Echanges\PHOTOS\Photos  pour salons 2015\IMG_81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687"/>
          <a:stretch/>
        </p:blipFill>
        <p:spPr bwMode="auto">
          <a:xfrm>
            <a:off x="-20625" y="4817712"/>
            <a:ext cx="1843390" cy="126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82" y="3642919"/>
            <a:ext cx="1838939" cy="122476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7" y="2429111"/>
            <a:ext cx="1852382" cy="1234921"/>
          </a:xfrm>
          <a:prstGeom prst="rect">
            <a:avLst/>
          </a:prstGeom>
        </p:spPr>
      </p:pic>
      <p:pic>
        <p:nvPicPr>
          <p:cNvPr id="38" name="Picture 5" descr="P:\CAB_COMM_TA\Public\Photo 2016-2017\2016MCIN_023-remise de manchons flotte guépratte\2016MCIN_023_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84" y="1221061"/>
            <a:ext cx="1835012" cy="122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6" y="-5957"/>
            <a:ext cx="1844001" cy="1227018"/>
          </a:xfrm>
          <a:prstGeom prst="rect">
            <a:avLst/>
          </a:prstGeom>
        </p:spPr>
      </p:pic>
      <p:sp>
        <p:nvSpPr>
          <p:cNvPr id="26" name="Flèche droite 25"/>
          <p:cNvSpPr/>
          <p:nvPr/>
        </p:nvSpPr>
        <p:spPr>
          <a:xfrm>
            <a:off x="3825460" y="1075356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2673531" y="835968"/>
            <a:ext cx="867067" cy="7164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</a:p>
          <a:p>
            <a:pPr algn="ctr"/>
            <a:r>
              <a:rPr lang="fr-FR" sz="1200" b="1" dirty="0" smtClean="0"/>
              <a:t>15 h 30</a:t>
            </a:r>
            <a:endParaRPr lang="fr-FR" sz="12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2673531" y="2100330"/>
            <a:ext cx="958050" cy="27636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3 </a:t>
            </a:r>
            <a:r>
              <a:rPr lang="fr-FR" sz="1200" b="1" dirty="0" err="1" smtClean="0"/>
              <a:t>Ens</a:t>
            </a:r>
            <a:r>
              <a:rPr lang="fr-FR" sz="1200" b="1" dirty="0" smtClean="0"/>
              <a:t>.  de spécialité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 smtClean="0"/>
              <a:t>( 4 h ) </a:t>
            </a:r>
            <a:endParaRPr lang="fr-FR" sz="1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730952" y="864642"/>
            <a:ext cx="4027491" cy="681147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Nouvel enseignement</a:t>
            </a:r>
          </a:p>
          <a:p>
            <a:pPr algn="ctr"/>
            <a:r>
              <a:rPr lang="fr-FR" sz="1400" b="1" dirty="0" smtClean="0"/>
              <a:t> Enseignement scientifique ( 2h )</a:t>
            </a:r>
            <a:endParaRPr lang="fr-FR" sz="1400" b="1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4730953" y="2069768"/>
            <a:ext cx="4027490" cy="2416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Mathématiques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4721659" y="2369181"/>
            <a:ext cx="4036783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physiques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730953" y="2695367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S.V.T 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730952" y="3009520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Histoire géographie, géopolitique, sc. politiques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730952" y="3310247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Langue, littérature et culture étrangère 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730953" y="3642919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Humanités, littérature et philosophie 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4721660" y="3951867"/>
            <a:ext cx="4036782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de l’ingénieur 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720046" y="4272239"/>
            <a:ext cx="4038396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économiques et sociales 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721660" y="4604911"/>
            <a:ext cx="4036782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Numérique et sciences informatiques </a:t>
            </a:r>
          </a:p>
        </p:txBody>
      </p:sp>
      <p:sp>
        <p:nvSpPr>
          <p:cNvPr id="45" name="Flèche droite 44"/>
          <p:cNvSpPr/>
          <p:nvPr/>
        </p:nvSpPr>
        <p:spPr>
          <a:xfrm>
            <a:off x="3828962" y="3384198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2673531" y="5045563"/>
            <a:ext cx="958049" cy="4876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Option</a:t>
            </a:r>
          </a:p>
          <a:p>
            <a:pPr algn="ctr"/>
            <a:r>
              <a:rPr lang="fr-FR" sz="1200" b="1" dirty="0" smtClean="0"/>
              <a:t>( 3 h)  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2673531" y="1633212"/>
            <a:ext cx="6084912" cy="349133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Orientation – Accompagnement Personnalisé   ( 1 h 30 ) 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4730952" y="5077321"/>
            <a:ext cx="4027491" cy="45591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Latin  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2656114" y="5658219"/>
            <a:ext cx="6104709" cy="36030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EPS  ( 1 h )  </a:t>
            </a:r>
            <a:endParaRPr lang="fr-FR" sz="1200" b="1" dirty="0"/>
          </a:p>
        </p:txBody>
      </p:sp>
      <p:sp>
        <p:nvSpPr>
          <p:cNvPr id="57" name="Flèche droite 56"/>
          <p:cNvSpPr/>
          <p:nvPr/>
        </p:nvSpPr>
        <p:spPr>
          <a:xfrm>
            <a:off x="3828962" y="5170795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3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1933478" y="260648"/>
            <a:ext cx="7031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20419A"/>
                </a:solidFill>
                <a:latin typeface="Arial Narrow" panose="020B0606020202030204" pitchFamily="34" charset="0"/>
              </a:rPr>
              <a:t>ORGANISATION DE LA CLASSE DE TERMINALE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11" y="6109887"/>
            <a:ext cx="2843808" cy="717519"/>
          </a:xfrm>
          <a:prstGeom prst="rect">
            <a:avLst/>
          </a:prstGeom>
        </p:spPr>
      </p:pic>
      <p:pic>
        <p:nvPicPr>
          <p:cNvPr id="35" name="Picture 4" descr="P:\ENS-LN\Public\Echanges\PHOTOS\Photos  pour salons 2015\IMG_81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687"/>
          <a:stretch/>
        </p:blipFill>
        <p:spPr bwMode="auto">
          <a:xfrm>
            <a:off x="-20625" y="4817712"/>
            <a:ext cx="1843390" cy="126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82" y="3642919"/>
            <a:ext cx="1838939" cy="1224762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7" y="2429111"/>
            <a:ext cx="1852382" cy="1234921"/>
          </a:xfrm>
          <a:prstGeom prst="rect">
            <a:avLst/>
          </a:prstGeom>
        </p:spPr>
      </p:pic>
      <p:pic>
        <p:nvPicPr>
          <p:cNvPr id="38" name="Picture 5" descr="P:\CAB_COMM_TA\Public\Photo 2016-2017\2016MCIN_023-remise de manchons flotte guépratte\2016MCIN_023_2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84" y="1221061"/>
            <a:ext cx="1835012" cy="122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16" y="-5957"/>
            <a:ext cx="1844001" cy="1227018"/>
          </a:xfrm>
          <a:prstGeom prst="rect">
            <a:avLst/>
          </a:prstGeom>
        </p:spPr>
      </p:pic>
      <p:sp>
        <p:nvSpPr>
          <p:cNvPr id="26" name="Flèche droite 25"/>
          <p:cNvSpPr/>
          <p:nvPr/>
        </p:nvSpPr>
        <p:spPr>
          <a:xfrm>
            <a:off x="3825460" y="1075356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2673531" y="835968"/>
            <a:ext cx="867067" cy="7164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Tronc</a:t>
            </a:r>
          </a:p>
          <a:p>
            <a:pPr algn="ctr"/>
            <a:r>
              <a:rPr lang="fr-FR" sz="1200" b="1" dirty="0" smtClean="0"/>
              <a:t>Commun</a:t>
            </a:r>
          </a:p>
          <a:p>
            <a:pPr algn="ctr"/>
            <a:r>
              <a:rPr lang="fr-FR" sz="1200" b="1" dirty="0" smtClean="0"/>
              <a:t>15 h 30</a:t>
            </a:r>
            <a:endParaRPr lang="fr-FR" sz="12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2673531" y="2100330"/>
            <a:ext cx="958050" cy="27636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2 </a:t>
            </a:r>
            <a:r>
              <a:rPr lang="fr-FR" sz="1200" b="1" dirty="0" err="1" smtClean="0"/>
              <a:t>Ens</a:t>
            </a:r>
            <a:r>
              <a:rPr lang="fr-FR" sz="1200" b="1" dirty="0" smtClean="0"/>
              <a:t>.  de spécialité</a:t>
            </a:r>
          </a:p>
          <a:p>
            <a:pPr algn="ctr"/>
            <a:endParaRPr lang="fr-FR" sz="1200" b="1" dirty="0"/>
          </a:p>
          <a:p>
            <a:pPr algn="ctr"/>
            <a:r>
              <a:rPr lang="fr-FR" sz="1200" b="1" dirty="0" smtClean="0"/>
              <a:t>( 6 h ) </a:t>
            </a:r>
            <a:endParaRPr lang="fr-FR" sz="1200" b="1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730952" y="864642"/>
            <a:ext cx="4027491" cy="681147"/>
          </a:xfrm>
          <a:prstGeom prst="roundRect">
            <a:avLst/>
          </a:prstGeom>
          <a:solidFill>
            <a:schemeClr val="accent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Nouvel enseignement</a:t>
            </a:r>
          </a:p>
          <a:p>
            <a:pPr algn="ctr"/>
            <a:r>
              <a:rPr lang="fr-FR" sz="1400" b="1" dirty="0" smtClean="0"/>
              <a:t> Enseignement scientifique ( 2h )</a:t>
            </a:r>
            <a:endParaRPr lang="fr-FR" sz="1400" b="1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4730953" y="2069768"/>
            <a:ext cx="4027490" cy="24162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Mathématiques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4721659" y="2369181"/>
            <a:ext cx="4036783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physiques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730953" y="2695367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S.V.T 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730952" y="3009520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Histoire géographie, géopolitique, sc. politiques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730952" y="3310247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Langue, littérature et culture étrangère 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730953" y="3642919"/>
            <a:ext cx="4027490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Humanités, littérature et philosophie 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4721660" y="3951867"/>
            <a:ext cx="4036782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de l’ingénieur  ( complément de 2 h en physique)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720046" y="4272239"/>
            <a:ext cx="4038396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Sciences économiques et sociales 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721660" y="4604911"/>
            <a:ext cx="4036782" cy="2590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 Numérique et sciences informatiques </a:t>
            </a:r>
          </a:p>
        </p:txBody>
      </p:sp>
      <p:sp>
        <p:nvSpPr>
          <p:cNvPr id="45" name="Flèche droite 44"/>
          <p:cNvSpPr/>
          <p:nvPr/>
        </p:nvSpPr>
        <p:spPr>
          <a:xfrm>
            <a:off x="3828962" y="3384198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2673532" y="5019251"/>
            <a:ext cx="958049" cy="12330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err="1" smtClean="0"/>
              <a:t>Ens</a:t>
            </a:r>
            <a:r>
              <a:rPr lang="fr-FR" sz="1200" b="1" dirty="0" smtClean="0"/>
              <a:t>. Optionnel</a:t>
            </a:r>
          </a:p>
          <a:p>
            <a:pPr algn="ctr"/>
            <a:r>
              <a:rPr lang="fr-FR" sz="1200" b="1" dirty="0" smtClean="0"/>
              <a:t>(3h)</a:t>
            </a:r>
          </a:p>
          <a:p>
            <a:pPr algn="ctr"/>
            <a:r>
              <a:rPr lang="fr-FR" sz="1200" b="1" dirty="0" smtClean="0"/>
              <a:t>Jusqu’à 2   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2673531" y="1633212"/>
            <a:ext cx="6084912" cy="349133"/>
          </a:xfrm>
          <a:prstGeom prst="roundRect">
            <a:avLst/>
          </a:prstGeom>
          <a:solidFill>
            <a:srgbClr val="FF66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Orientation – Accompagnement Personnalisé   ( 1 h 30 ) 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4730952" y="5109565"/>
            <a:ext cx="4027491" cy="257474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rgbClr val="8BBA52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Mathématiques expertes 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2653733" y="6364459"/>
            <a:ext cx="6104709" cy="360308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EPS  ( </a:t>
            </a:r>
            <a:r>
              <a:rPr lang="fr-FR" sz="1200" b="1" dirty="0"/>
              <a:t>1</a:t>
            </a:r>
            <a:r>
              <a:rPr lang="fr-FR" sz="1200" b="1" dirty="0" smtClean="0"/>
              <a:t> h )  </a:t>
            </a:r>
            <a:endParaRPr lang="fr-FR" sz="1200" b="1" dirty="0"/>
          </a:p>
        </p:txBody>
      </p:sp>
      <p:sp>
        <p:nvSpPr>
          <p:cNvPr id="57" name="Flèche droite 56"/>
          <p:cNvSpPr/>
          <p:nvPr/>
        </p:nvSpPr>
        <p:spPr>
          <a:xfrm>
            <a:off x="3825460" y="5466150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4730952" y="5423663"/>
            <a:ext cx="4027491" cy="264213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Mathématiques complémentaires 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4730952" y="5738885"/>
            <a:ext cx="4027491" cy="248818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Droit et grands enjeux du monde contemporain 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730952" y="6029792"/>
            <a:ext cx="4027491" cy="248818"/>
          </a:xfrm>
          <a:prstGeom prst="roundRect">
            <a:avLst/>
          </a:prstGeom>
          <a:gradFill>
            <a:gsLst>
              <a:gs pos="100000">
                <a:schemeClr val="accent3">
                  <a:shade val="51000"/>
                  <a:satMod val="130000"/>
                </a:schemeClr>
              </a:gs>
              <a:gs pos="100000">
                <a:srgbClr val="86B656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Latin</a:t>
            </a:r>
          </a:p>
        </p:txBody>
      </p:sp>
      <p:sp>
        <p:nvSpPr>
          <p:cNvPr id="42" name="Flèche droite 41"/>
          <p:cNvSpPr/>
          <p:nvPr/>
        </p:nvSpPr>
        <p:spPr>
          <a:xfrm>
            <a:off x="3825460" y="6027631"/>
            <a:ext cx="620630" cy="19593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23393</TotalTime>
  <Words>364</Words>
  <Application>Microsoft Office PowerPoint</Application>
  <PresentationFormat>Affichage à l'écran (4:3)</PresentationFormat>
  <Paragraphs>117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Ministère de la Défense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BOTELHO Monica ASP</dc:creator>
  <cp:lastModifiedBy>JACQ Aurélie MT</cp:lastModifiedBy>
  <cp:revision>316</cp:revision>
  <cp:lastPrinted>2018-02-17T07:19:11Z</cp:lastPrinted>
  <dcterms:created xsi:type="dcterms:W3CDTF">2017-02-28T08:34:48Z</dcterms:created>
  <dcterms:modified xsi:type="dcterms:W3CDTF">2019-11-22T07:56:11Z</dcterms:modified>
</cp:coreProperties>
</file>