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handoutMasterIdLst>
    <p:handoutMasterId r:id="rId40"/>
  </p:handoutMasterIdLst>
  <p:sldIdLst>
    <p:sldId id="256" r:id="rId5"/>
    <p:sldId id="314" r:id="rId6"/>
    <p:sldId id="281" r:id="rId7"/>
    <p:sldId id="299" r:id="rId8"/>
    <p:sldId id="282" r:id="rId9"/>
    <p:sldId id="316" r:id="rId10"/>
    <p:sldId id="283" r:id="rId11"/>
    <p:sldId id="300" r:id="rId12"/>
    <p:sldId id="285" r:id="rId13"/>
    <p:sldId id="301" r:id="rId14"/>
    <p:sldId id="286" r:id="rId15"/>
    <p:sldId id="302" r:id="rId16"/>
    <p:sldId id="287" r:id="rId17"/>
    <p:sldId id="303" r:id="rId18"/>
    <p:sldId id="288" r:id="rId19"/>
    <p:sldId id="304" r:id="rId20"/>
    <p:sldId id="291" r:id="rId21"/>
    <p:sldId id="306" r:id="rId22"/>
    <p:sldId id="292" r:id="rId23"/>
    <p:sldId id="307" r:id="rId24"/>
    <p:sldId id="293" r:id="rId25"/>
    <p:sldId id="317" r:id="rId26"/>
    <p:sldId id="294" r:id="rId27"/>
    <p:sldId id="308" r:id="rId28"/>
    <p:sldId id="295" r:id="rId29"/>
    <p:sldId id="309" r:id="rId30"/>
    <p:sldId id="296" r:id="rId31"/>
    <p:sldId id="310" r:id="rId32"/>
    <p:sldId id="297" r:id="rId33"/>
    <p:sldId id="311" r:id="rId34"/>
    <p:sldId id="298" r:id="rId35"/>
    <p:sldId id="312" r:id="rId36"/>
    <p:sldId id="313" r:id="rId37"/>
    <p:sldId id="315" r:id="rId38"/>
    <p:sldId id="278" r:id="rId39"/>
  </p:sldIdLst>
  <p:sldSz cx="8640763" cy="6483350"/>
  <p:notesSz cx="6797675" cy="9926638"/>
  <p:defaultTextStyle>
    <a:defPPr>
      <a:defRPr lang="fr-FR"/>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042">
          <p15:clr>
            <a:srgbClr val="A4A3A4"/>
          </p15:clr>
        </p15:guide>
        <p15:guide id="2" pos="272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64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69" autoAdjust="0"/>
    <p:restoredTop sz="95657" autoAdjust="0"/>
  </p:normalViewPr>
  <p:slideViewPr>
    <p:cSldViewPr>
      <p:cViewPr varScale="1">
        <p:scale>
          <a:sx n="118" d="100"/>
          <a:sy n="118" d="100"/>
        </p:scale>
        <p:origin x="-1986" y="-108"/>
      </p:cViewPr>
      <p:guideLst>
        <p:guide orient="horz" pos="2042"/>
        <p:guide pos="27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402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989A958-AEEE-4ACA-8E3C-1DF720DE4613}" type="datetimeFigureOut">
              <a:rPr lang="fr-FR" smtClean="0"/>
              <a:t>28/09/2018</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2A6AD27-770F-45D4-8B3E-FC3C0999255E}" type="slidenum">
              <a:rPr lang="fr-FR" smtClean="0"/>
              <a:t>‹N°›</a:t>
            </a:fld>
            <a:endParaRPr lang="fr-FR"/>
          </a:p>
        </p:txBody>
      </p:sp>
    </p:spTree>
    <p:extLst>
      <p:ext uri="{BB962C8B-B14F-4D97-AF65-F5344CB8AC3E}">
        <p14:creationId xmlns:p14="http://schemas.microsoft.com/office/powerpoint/2010/main" val="10521148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079500" y="1060450"/>
            <a:ext cx="6481763" cy="2257425"/>
          </a:xfrm>
          <a:prstGeom prst="rect">
            <a:avLst/>
          </a:prstGeo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079500" y="3405188"/>
            <a:ext cx="6481763" cy="1565275"/>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Tree>
    <p:extLst>
      <p:ext uri="{BB962C8B-B14F-4D97-AF65-F5344CB8AC3E}">
        <p14:creationId xmlns:p14="http://schemas.microsoft.com/office/powerpoint/2010/main" val="3673682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93725" y="344488"/>
            <a:ext cx="7453313" cy="1254125"/>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a:xfrm>
            <a:off x="593725" y="1725613"/>
            <a:ext cx="7453313" cy="4113212"/>
          </a:xfrm>
          <a:prstGeom prst="rect">
            <a:avLst/>
          </a:prstGeo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779286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184900" y="344488"/>
            <a:ext cx="1862138" cy="5494337"/>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593725" y="344488"/>
            <a:ext cx="5438775" cy="5494337"/>
          </a:xfrm>
          <a:prstGeom prst="rect">
            <a:avLst/>
          </a:prstGeo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003769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93725" y="344488"/>
            <a:ext cx="7453313" cy="1254125"/>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593725" y="1725613"/>
            <a:ext cx="7453313" cy="4113212"/>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19695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88963" y="1616075"/>
            <a:ext cx="7453312" cy="2697163"/>
          </a:xfrm>
          <a:prstGeom prst="rect">
            <a:avLst/>
          </a:prstGeo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588963" y="4338638"/>
            <a:ext cx="7453312" cy="141763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Modifier les styles du texte du masque</a:t>
            </a:r>
          </a:p>
        </p:txBody>
      </p:sp>
    </p:spTree>
    <p:extLst>
      <p:ext uri="{BB962C8B-B14F-4D97-AF65-F5344CB8AC3E}">
        <p14:creationId xmlns:p14="http://schemas.microsoft.com/office/powerpoint/2010/main" val="198367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593725" y="344488"/>
            <a:ext cx="7453313" cy="1254125"/>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593725" y="1725613"/>
            <a:ext cx="3649663" cy="4113212"/>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395788" y="1725613"/>
            <a:ext cx="3651250" cy="4113212"/>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39236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95313" y="344488"/>
            <a:ext cx="7453312" cy="1254125"/>
          </a:xfrm>
          <a:prstGeom prst="rect">
            <a:avLst/>
          </a:prstGeom>
        </p:spPr>
        <p:txBody>
          <a:bodyPr/>
          <a:lstStyle/>
          <a:p>
            <a:r>
              <a:rPr lang="fr-FR"/>
              <a:t>Modifiez le style du titre</a:t>
            </a:r>
          </a:p>
        </p:txBody>
      </p:sp>
      <p:sp>
        <p:nvSpPr>
          <p:cNvPr id="3" name="Espace réservé du texte 2"/>
          <p:cNvSpPr>
            <a:spLocks noGrp="1"/>
          </p:cNvSpPr>
          <p:nvPr>
            <p:ph type="body" idx="1"/>
          </p:nvPr>
        </p:nvSpPr>
        <p:spPr>
          <a:xfrm>
            <a:off x="595313" y="1589088"/>
            <a:ext cx="3656012" cy="7794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595313" y="2368550"/>
            <a:ext cx="3656012" cy="3482975"/>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375150" y="1589088"/>
            <a:ext cx="3673475" cy="7794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375150" y="2368550"/>
            <a:ext cx="3673475" cy="3482975"/>
          </a:xfrm>
          <a:prstGeom prst="rect">
            <a:avLst/>
          </a:prstGeo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446529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593725" y="344488"/>
            <a:ext cx="7453313" cy="1254125"/>
          </a:xfrm>
          <a:prstGeom prst="rect">
            <a:avLst/>
          </a:prstGeom>
        </p:spPr>
        <p:txBody>
          <a:bodyPr/>
          <a:lstStyle/>
          <a:p>
            <a:r>
              <a:rPr lang="fr-FR"/>
              <a:t>Modifiez le style du titre</a:t>
            </a:r>
          </a:p>
        </p:txBody>
      </p:sp>
    </p:spTree>
    <p:extLst>
      <p:ext uri="{BB962C8B-B14F-4D97-AF65-F5344CB8AC3E}">
        <p14:creationId xmlns:p14="http://schemas.microsoft.com/office/powerpoint/2010/main" val="380204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891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5313" y="431800"/>
            <a:ext cx="2786062" cy="1512888"/>
          </a:xfrm>
          <a:prstGeom prst="rect">
            <a:avLst/>
          </a:prstGeo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3673475" y="933450"/>
            <a:ext cx="4375150" cy="46069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95313" y="1944688"/>
            <a:ext cx="2786062" cy="36036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Tree>
    <p:extLst>
      <p:ext uri="{BB962C8B-B14F-4D97-AF65-F5344CB8AC3E}">
        <p14:creationId xmlns:p14="http://schemas.microsoft.com/office/powerpoint/2010/main" val="65741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5313" y="431800"/>
            <a:ext cx="2786062" cy="1512888"/>
          </a:xfrm>
          <a:prstGeom prst="rect">
            <a:avLst/>
          </a:prstGeo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3673475" y="933450"/>
            <a:ext cx="4375150" cy="46069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595313" y="1944688"/>
            <a:ext cx="2786062" cy="36036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Tree>
    <p:extLst>
      <p:ext uri="{BB962C8B-B14F-4D97-AF65-F5344CB8AC3E}">
        <p14:creationId xmlns:p14="http://schemas.microsoft.com/office/powerpoint/2010/main" val="3619862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PPT2017_43_02.png                                              00085830Macintosh HD                   C2DA2A0D:"/>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8642350" cy="6483350"/>
          </a:xfrm>
          <a:prstGeom prst="rect">
            <a:avLst/>
          </a:prstGeom>
          <a:noFill/>
          <a:extLst>
            <a:ext uri="{909E8E84-426E-40DD-AFC4-6F175D3DCCD1}">
              <a14:hiddenFill xmlns:a14="http://schemas.microsoft.com/office/drawing/2010/main">
                <a:solidFill>
                  <a:srgbClr val="FFFFFF"/>
                </a:solidFill>
              </a14:hiddenFill>
            </a:ext>
          </a:extLst>
        </p:spPr>
      </p:pic>
      <p:sp>
        <p:nvSpPr>
          <p:cNvPr id="1032" name="Text Box 8"/>
          <p:cNvSpPr txBox="1">
            <a:spLocks noChangeArrowheads="1"/>
          </p:cNvSpPr>
          <p:nvPr userDrawn="1"/>
        </p:nvSpPr>
        <p:spPr bwMode="auto">
          <a:xfrm>
            <a:off x="2517775" y="5983288"/>
            <a:ext cx="38830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fr-FR" altLang="fr-FR" sz="600" b="1">
                <a:solidFill>
                  <a:srgbClr val="626464"/>
                </a:solidFill>
                <a:latin typeface="Verdana" panose="020B0604030504040204" pitchFamily="34" charset="0"/>
              </a:rPr>
              <a:t>DIRECTION </a:t>
            </a:r>
            <a:br>
              <a:rPr lang="fr-FR" altLang="fr-FR" sz="600" b="1">
                <a:solidFill>
                  <a:srgbClr val="626464"/>
                </a:solidFill>
                <a:latin typeface="Verdana" panose="020B0604030504040204" pitchFamily="34" charset="0"/>
              </a:rPr>
            </a:br>
            <a:r>
              <a:rPr lang="fr-FR" altLang="fr-FR" sz="600" b="1">
                <a:solidFill>
                  <a:srgbClr val="626464"/>
                </a:solidFill>
                <a:latin typeface="Verdana" panose="020B0604030504040204" pitchFamily="34" charset="0"/>
              </a:rPr>
              <a:t>DES AFFAIRES FINANCIÈRES</a:t>
            </a:r>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63600" rtl="0" fontAlgn="base">
        <a:spcBef>
          <a:spcPct val="0"/>
        </a:spcBef>
        <a:spcAft>
          <a:spcPct val="0"/>
        </a:spcAft>
        <a:defRPr sz="4200" kern="1200">
          <a:solidFill>
            <a:schemeClr val="tx2"/>
          </a:solidFill>
          <a:latin typeface="+mj-lt"/>
          <a:ea typeface="+mj-ea"/>
          <a:cs typeface="+mj-cs"/>
        </a:defRPr>
      </a:lvl1pPr>
      <a:lvl2pPr algn="ctr" defTabSz="863600" rtl="0" fontAlgn="base">
        <a:spcBef>
          <a:spcPct val="0"/>
        </a:spcBef>
        <a:spcAft>
          <a:spcPct val="0"/>
        </a:spcAft>
        <a:defRPr sz="4200">
          <a:solidFill>
            <a:schemeClr val="tx2"/>
          </a:solidFill>
          <a:latin typeface="Times" panose="02020603050405020304" pitchFamily="18" charset="0"/>
        </a:defRPr>
      </a:lvl2pPr>
      <a:lvl3pPr algn="ctr" defTabSz="863600" rtl="0" fontAlgn="base">
        <a:spcBef>
          <a:spcPct val="0"/>
        </a:spcBef>
        <a:spcAft>
          <a:spcPct val="0"/>
        </a:spcAft>
        <a:defRPr sz="4200">
          <a:solidFill>
            <a:schemeClr val="tx2"/>
          </a:solidFill>
          <a:latin typeface="Times" panose="02020603050405020304" pitchFamily="18" charset="0"/>
        </a:defRPr>
      </a:lvl3pPr>
      <a:lvl4pPr algn="ctr" defTabSz="863600" rtl="0" fontAlgn="base">
        <a:spcBef>
          <a:spcPct val="0"/>
        </a:spcBef>
        <a:spcAft>
          <a:spcPct val="0"/>
        </a:spcAft>
        <a:defRPr sz="4200">
          <a:solidFill>
            <a:schemeClr val="tx2"/>
          </a:solidFill>
          <a:latin typeface="Times" panose="02020603050405020304" pitchFamily="18" charset="0"/>
        </a:defRPr>
      </a:lvl4pPr>
      <a:lvl5pPr algn="ctr" defTabSz="863600" rtl="0" fontAlgn="base">
        <a:spcBef>
          <a:spcPct val="0"/>
        </a:spcBef>
        <a:spcAft>
          <a:spcPct val="0"/>
        </a:spcAft>
        <a:defRPr sz="4200">
          <a:solidFill>
            <a:schemeClr val="tx2"/>
          </a:solidFill>
          <a:latin typeface="Times" panose="02020603050405020304" pitchFamily="18" charset="0"/>
        </a:defRPr>
      </a:lvl5pPr>
      <a:lvl6pPr marL="457200" algn="ctr" defTabSz="863600" rtl="0" fontAlgn="base">
        <a:spcBef>
          <a:spcPct val="0"/>
        </a:spcBef>
        <a:spcAft>
          <a:spcPct val="0"/>
        </a:spcAft>
        <a:defRPr sz="4200">
          <a:solidFill>
            <a:schemeClr val="tx2"/>
          </a:solidFill>
          <a:latin typeface="Times" panose="02020603050405020304" pitchFamily="18" charset="0"/>
        </a:defRPr>
      </a:lvl6pPr>
      <a:lvl7pPr marL="914400" algn="ctr" defTabSz="863600" rtl="0" fontAlgn="base">
        <a:spcBef>
          <a:spcPct val="0"/>
        </a:spcBef>
        <a:spcAft>
          <a:spcPct val="0"/>
        </a:spcAft>
        <a:defRPr sz="4200">
          <a:solidFill>
            <a:schemeClr val="tx2"/>
          </a:solidFill>
          <a:latin typeface="Times" panose="02020603050405020304" pitchFamily="18" charset="0"/>
        </a:defRPr>
      </a:lvl7pPr>
      <a:lvl8pPr marL="1371600" algn="ctr" defTabSz="863600" rtl="0" fontAlgn="base">
        <a:spcBef>
          <a:spcPct val="0"/>
        </a:spcBef>
        <a:spcAft>
          <a:spcPct val="0"/>
        </a:spcAft>
        <a:defRPr sz="4200">
          <a:solidFill>
            <a:schemeClr val="tx2"/>
          </a:solidFill>
          <a:latin typeface="Times" panose="02020603050405020304" pitchFamily="18" charset="0"/>
        </a:defRPr>
      </a:lvl8pPr>
      <a:lvl9pPr marL="1828800" algn="ctr" defTabSz="863600" rtl="0" fontAlgn="base">
        <a:spcBef>
          <a:spcPct val="0"/>
        </a:spcBef>
        <a:spcAft>
          <a:spcPct val="0"/>
        </a:spcAft>
        <a:defRPr sz="4200">
          <a:solidFill>
            <a:schemeClr val="tx2"/>
          </a:solidFill>
          <a:latin typeface="Times" panose="02020603050405020304" pitchFamily="18" charset="0"/>
        </a:defRPr>
      </a:lvl9pPr>
    </p:titleStyle>
    <p:bodyStyle>
      <a:lvl1pPr marL="323850" indent="-323850" algn="l" defTabSz="863600" rtl="0" fontAlgn="base">
        <a:spcBef>
          <a:spcPct val="20000"/>
        </a:spcBef>
        <a:spcAft>
          <a:spcPct val="0"/>
        </a:spcAft>
        <a:buChar char="•"/>
        <a:defRPr sz="3000" kern="1200">
          <a:solidFill>
            <a:schemeClr val="tx1"/>
          </a:solidFill>
          <a:latin typeface="+mn-lt"/>
          <a:ea typeface="+mn-ea"/>
          <a:cs typeface="+mn-cs"/>
        </a:defRPr>
      </a:lvl1pPr>
      <a:lvl2pPr marL="701675" indent="-269875" algn="l" defTabSz="863600" rtl="0" fontAlgn="base">
        <a:spcBef>
          <a:spcPct val="20000"/>
        </a:spcBef>
        <a:spcAft>
          <a:spcPct val="0"/>
        </a:spcAft>
        <a:buChar char="–"/>
        <a:defRPr sz="2600" kern="1200">
          <a:solidFill>
            <a:schemeClr val="tx1"/>
          </a:solidFill>
          <a:latin typeface="+mn-lt"/>
          <a:ea typeface="+mn-ea"/>
          <a:cs typeface="+mn-cs"/>
        </a:defRPr>
      </a:lvl2pPr>
      <a:lvl3pPr marL="1079500" indent="-215900" algn="l" defTabSz="863600" rtl="0" fontAlgn="base">
        <a:spcBef>
          <a:spcPct val="20000"/>
        </a:spcBef>
        <a:spcAft>
          <a:spcPct val="0"/>
        </a:spcAft>
        <a:buChar char="•"/>
        <a:defRPr sz="2300" kern="1200">
          <a:solidFill>
            <a:schemeClr val="tx1"/>
          </a:solidFill>
          <a:latin typeface="+mn-lt"/>
          <a:ea typeface="+mn-ea"/>
          <a:cs typeface="+mn-cs"/>
        </a:defRPr>
      </a:lvl3pPr>
      <a:lvl4pPr marL="1512888" indent="-215900" algn="l" defTabSz="863600" rtl="0" fontAlgn="base">
        <a:spcBef>
          <a:spcPct val="20000"/>
        </a:spcBef>
        <a:spcAft>
          <a:spcPct val="0"/>
        </a:spcAft>
        <a:buChar char="–"/>
        <a:defRPr sz="1900" kern="1200">
          <a:solidFill>
            <a:schemeClr val="tx1"/>
          </a:solidFill>
          <a:latin typeface="+mn-lt"/>
          <a:ea typeface="+mn-ea"/>
          <a:cs typeface="+mn-cs"/>
        </a:defRPr>
      </a:lvl4pPr>
      <a:lvl5pPr marL="1944688" indent="-215900" algn="l" defTabSz="863600" rtl="0" fontAlgn="base">
        <a:spcBef>
          <a:spcPct val="20000"/>
        </a:spcBef>
        <a:spcAft>
          <a:spcPct val="0"/>
        </a:spcAft>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PPT2017_43_01.png                                              00085830Macintosh HD                   C2DA2A0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8642350" cy="6481763"/>
          </a:xfrm>
          <a:prstGeom prst="rect">
            <a:avLst/>
          </a:prstGeom>
          <a:noFill/>
          <a:extLst>
            <a:ext uri="{909E8E84-426E-40DD-AFC4-6F175D3DCCD1}">
              <a14:hiddenFill xmlns:a14="http://schemas.microsoft.com/office/drawing/2010/main">
                <a:solidFill>
                  <a:srgbClr val="FFFFFF"/>
                </a:solidFill>
              </a14:hiddenFill>
            </a:ext>
          </a:extLst>
        </p:spPr>
      </p:pic>
      <p:sp>
        <p:nvSpPr>
          <p:cNvPr id="2051" name="Text Box 3"/>
          <p:cNvSpPr txBox="1">
            <a:spLocks noChangeArrowheads="1"/>
          </p:cNvSpPr>
          <p:nvPr/>
        </p:nvSpPr>
        <p:spPr bwMode="auto">
          <a:xfrm>
            <a:off x="575965" y="2737619"/>
            <a:ext cx="7696200"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pPr>
            <a:r>
              <a:rPr lang="fr-FR" altLang="fr-FR" sz="2800" b="1" dirty="0">
                <a:solidFill>
                  <a:srgbClr val="626464"/>
                </a:solidFill>
                <a:latin typeface="Verdana" panose="020B0604030504040204" pitchFamily="34" charset="0"/>
              </a:rPr>
              <a:t>Technologies </a:t>
            </a:r>
            <a:r>
              <a:rPr lang="fr-FR" altLang="fr-FR" sz="2800" b="1" dirty="0" smtClean="0">
                <a:solidFill>
                  <a:srgbClr val="626464"/>
                </a:solidFill>
                <a:latin typeface="Verdana" panose="020B0604030504040204" pitchFamily="34" charset="0"/>
              </a:rPr>
              <a:t>digitales et </a:t>
            </a:r>
            <a:r>
              <a:rPr lang="fr-FR" altLang="fr-FR" sz="2800" b="1" dirty="0">
                <a:solidFill>
                  <a:srgbClr val="626464"/>
                </a:solidFill>
                <a:latin typeface="Verdana" panose="020B0604030504040204" pitchFamily="34" charset="0"/>
              </a:rPr>
              <a:t>sécurité </a:t>
            </a:r>
            <a:r>
              <a:rPr lang="fr-FR" altLang="fr-FR" sz="2800" b="1" dirty="0" smtClean="0">
                <a:solidFill>
                  <a:srgbClr val="626464"/>
                </a:solidFill>
                <a:latin typeface="Verdana" panose="020B0604030504040204" pitchFamily="34" charset="0"/>
              </a:rPr>
              <a:t>numérique au sein des </a:t>
            </a:r>
            <a:r>
              <a:rPr lang="fr-FR" altLang="fr-FR" sz="2800" b="1" dirty="0">
                <a:solidFill>
                  <a:srgbClr val="626464"/>
                </a:solidFill>
                <a:latin typeface="Verdana" panose="020B0604030504040204" pitchFamily="34" charset="0"/>
              </a:rPr>
              <a:t>entreprises en France </a:t>
            </a:r>
            <a:r>
              <a:rPr lang="fr-FR" altLang="fr-FR" sz="2800" b="1" dirty="0" smtClean="0">
                <a:solidFill>
                  <a:srgbClr val="626464"/>
                </a:solidFill>
                <a:latin typeface="Verdana" panose="020B0604030504040204" pitchFamily="34" charset="0"/>
              </a:rPr>
              <a:t>et </a:t>
            </a:r>
            <a:r>
              <a:rPr lang="fr-FR" altLang="fr-FR" sz="2800" b="1" dirty="0">
                <a:solidFill>
                  <a:srgbClr val="626464"/>
                </a:solidFill>
                <a:latin typeface="Verdana" panose="020B0604030504040204" pitchFamily="34" charset="0"/>
              </a:rPr>
              <a:t>en </a:t>
            </a:r>
            <a:r>
              <a:rPr lang="fr-FR" altLang="fr-FR" sz="2800" b="1" dirty="0" smtClean="0">
                <a:solidFill>
                  <a:srgbClr val="626464"/>
                </a:solidFill>
                <a:latin typeface="Verdana" panose="020B0604030504040204" pitchFamily="34" charset="0"/>
              </a:rPr>
              <a:t>Europe </a:t>
            </a:r>
          </a:p>
          <a:p>
            <a:pPr>
              <a:spcBef>
                <a:spcPts val="0"/>
              </a:spcBef>
            </a:pPr>
            <a:endParaRPr lang="fr-FR" altLang="fr-FR" sz="1800" dirty="0" smtClean="0">
              <a:solidFill>
                <a:srgbClr val="626464"/>
              </a:solidFill>
              <a:latin typeface="Verdana" panose="020B0604030504040204" pitchFamily="34" charset="0"/>
            </a:endParaRPr>
          </a:p>
          <a:p>
            <a:pPr>
              <a:spcBef>
                <a:spcPts val="0"/>
              </a:spcBef>
            </a:pPr>
            <a:r>
              <a:rPr lang="fr-FR" altLang="fr-FR" sz="1800" dirty="0" smtClean="0">
                <a:solidFill>
                  <a:srgbClr val="626464"/>
                </a:solidFill>
                <a:latin typeface="Verdana" panose="020B0604030504040204" pitchFamily="34" charset="0"/>
              </a:rPr>
              <a:t>Rencontres </a:t>
            </a:r>
            <a:r>
              <a:rPr lang="fr-FR" altLang="fr-FR" sz="1800" dirty="0">
                <a:solidFill>
                  <a:srgbClr val="626464"/>
                </a:solidFill>
                <a:latin typeface="Verdana" panose="020B0604030504040204" pitchFamily="34" charset="0"/>
              </a:rPr>
              <a:t>Économiques de la Défense </a:t>
            </a:r>
            <a:r>
              <a:rPr lang="fr-FR" altLang="fr-FR" sz="1800" dirty="0" smtClean="0">
                <a:solidFill>
                  <a:srgbClr val="626464"/>
                </a:solidFill>
                <a:latin typeface="Verdana" panose="020B0604030504040204" pitchFamily="34" charset="0"/>
              </a:rPr>
              <a:t>n°13</a:t>
            </a:r>
            <a:r>
              <a:rPr lang="fr-FR" altLang="fr-FR" sz="1800" dirty="0">
                <a:solidFill>
                  <a:srgbClr val="626464"/>
                </a:solidFill>
                <a:latin typeface="Verdana" panose="020B0604030504040204" pitchFamily="34" charset="0"/>
              </a:rPr>
              <a:t/>
            </a:r>
            <a:br>
              <a:rPr lang="fr-FR" altLang="fr-FR" sz="1800" dirty="0">
                <a:solidFill>
                  <a:srgbClr val="626464"/>
                </a:solidFill>
                <a:latin typeface="Verdana" panose="020B0604030504040204" pitchFamily="34" charset="0"/>
              </a:rPr>
            </a:br>
            <a:r>
              <a:rPr lang="fr-FR" altLang="fr-FR" sz="1800" dirty="0">
                <a:solidFill>
                  <a:srgbClr val="626464"/>
                </a:solidFill>
                <a:latin typeface="Verdana" panose="020B0604030504040204" pitchFamily="34" charset="0"/>
              </a:rPr>
              <a:t>CALZADA C</a:t>
            </a:r>
            <a:r>
              <a:rPr lang="fr-FR" altLang="fr-FR" sz="1800" dirty="0" smtClean="0">
                <a:solidFill>
                  <a:srgbClr val="626464"/>
                </a:solidFill>
                <a:latin typeface="Verdana" panose="020B0604030504040204" pitchFamily="34" charset="0"/>
              </a:rPr>
              <a:t>., MOURA S.</a:t>
            </a:r>
            <a:endParaRPr lang="fr-FR" altLang="fr-FR" sz="1800" dirty="0">
              <a:solidFill>
                <a:srgbClr val="626464"/>
              </a:solidFill>
              <a:latin typeface="Verdana" panose="020B0604030504040204" pitchFamily="34" charset="0"/>
            </a:endParaRPr>
          </a:p>
          <a:p>
            <a:pPr>
              <a:spcBef>
                <a:spcPts val="0"/>
              </a:spcBef>
            </a:pPr>
            <a:r>
              <a:rPr lang="fr-FR" altLang="fr-FR" sz="1800" dirty="0">
                <a:solidFill>
                  <a:srgbClr val="626464"/>
                </a:solidFill>
                <a:latin typeface="Verdana" panose="020B0604030504040204" pitchFamily="34" charset="0"/>
              </a:rPr>
              <a:t>DAF/QEFI/OED</a:t>
            </a:r>
            <a:br>
              <a:rPr lang="fr-FR" altLang="fr-FR" sz="1800" dirty="0">
                <a:solidFill>
                  <a:srgbClr val="626464"/>
                </a:solidFill>
                <a:latin typeface="Verdana" panose="020B0604030504040204" pitchFamily="34" charset="0"/>
              </a:rPr>
            </a:br>
            <a:r>
              <a:rPr lang="fr-FR" altLang="fr-FR" sz="1800" dirty="0" smtClean="0">
                <a:solidFill>
                  <a:srgbClr val="626464"/>
                </a:solidFill>
                <a:latin typeface="Verdana" panose="020B0604030504040204" pitchFamily="34" charset="0"/>
              </a:rPr>
              <a:t>5 octobre </a:t>
            </a:r>
            <a:r>
              <a:rPr lang="fr-FR" altLang="fr-FR" sz="1800" dirty="0">
                <a:solidFill>
                  <a:srgbClr val="626464"/>
                </a:solidFill>
                <a:latin typeface="Verdana" panose="020B0604030504040204" pitchFamily="34" charset="0"/>
              </a:rPr>
              <a:t>2018</a:t>
            </a:r>
          </a:p>
          <a:p>
            <a:pPr>
              <a:spcBef>
                <a:spcPct val="50000"/>
              </a:spcBef>
            </a:pPr>
            <a:endParaRPr lang="fr-FR" alt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47973" y="793403"/>
            <a:ext cx="722260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ct val="50000"/>
              </a:spcBef>
              <a:buFont typeface="Wingdings" pitchFamily="2" charset="2"/>
              <a:buChar char="§"/>
            </a:pPr>
            <a:r>
              <a:rPr lang="fr-FR" altLang="fr-FR" sz="1600" dirty="0" smtClean="0">
                <a:latin typeface="Arial" charset="0"/>
                <a:cs typeface="Arial" charset="0"/>
              </a:rPr>
              <a:t>Un </a:t>
            </a:r>
            <a:r>
              <a:rPr lang="fr-FR" altLang="fr-FR" sz="1600" dirty="0">
                <a:latin typeface="Arial" charset="0"/>
                <a:cs typeface="Arial" charset="0"/>
              </a:rPr>
              <a:t>niveau de connectivité </a:t>
            </a:r>
            <a:r>
              <a:rPr lang="fr-FR" altLang="fr-FR" sz="1600" dirty="0" smtClean="0">
                <a:latin typeface="Arial" charset="0"/>
                <a:cs typeface="Arial" charset="0"/>
              </a:rPr>
              <a:t>inférieur </a:t>
            </a:r>
            <a:r>
              <a:rPr lang="fr-FR" altLang="fr-FR" sz="1600" dirty="0">
                <a:latin typeface="Arial" charset="0"/>
                <a:cs typeface="Arial" charset="0"/>
              </a:rPr>
              <a:t>à la moyenne européenne, notamment en raison d'un faible taux de couverture de la bande mobile 4G et du haut débit rapide et ultra-rapide.</a:t>
            </a:r>
          </a:p>
          <a:p>
            <a:pPr algn="just">
              <a:spcBef>
                <a:spcPct val="50000"/>
              </a:spcBef>
              <a:buFont typeface="Wingdings" pitchFamily="2" charset="2"/>
              <a:buChar char="§"/>
            </a:pPr>
            <a:r>
              <a:rPr lang="fr-FR" altLang="fr-FR" sz="1600" dirty="0">
                <a:latin typeface="Arial" charset="0"/>
                <a:cs typeface="Arial" charset="0"/>
              </a:rPr>
              <a:t>La France a obtenu de bons résultats en matière de compétences numériques, qu'elles soient élémentaires ou avancées, notamment en raison d'une forte proportion de diplômés dans les matières scientifiques et techniques (</a:t>
            </a:r>
            <a:r>
              <a:rPr lang="fr-FR" altLang="fr-FR" sz="1600" dirty="0" smtClean="0">
                <a:latin typeface="Arial" charset="0"/>
                <a:cs typeface="Arial" charset="0"/>
              </a:rPr>
              <a:t>9</a:t>
            </a:r>
            <a:r>
              <a:rPr lang="fr-FR" altLang="fr-FR" sz="1600" baseline="30000" dirty="0" smtClean="0">
                <a:latin typeface="Arial" charset="0"/>
                <a:cs typeface="Arial" charset="0"/>
              </a:rPr>
              <a:t>ème</a:t>
            </a:r>
            <a:r>
              <a:rPr lang="fr-FR" altLang="fr-FR" sz="1600" dirty="0" smtClean="0">
                <a:latin typeface="Arial" charset="0"/>
                <a:cs typeface="Arial" charset="0"/>
              </a:rPr>
              <a:t> </a:t>
            </a:r>
            <a:r>
              <a:rPr lang="fr-FR" altLang="fr-FR" sz="1600" dirty="0">
                <a:latin typeface="Arial" charset="0"/>
                <a:cs typeface="Arial" charset="0"/>
              </a:rPr>
              <a:t>place).</a:t>
            </a:r>
          </a:p>
          <a:p>
            <a:pPr algn="just">
              <a:spcBef>
                <a:spcPct val="50000"/>
              </a:spcBef>
              <a:buFont typeface="Wingdings" pitchFamily="2" charset="2"/>
              <a:buChar char="§"/>
            </a:pPr>
            <a:r>
              <a:rPr lang="fr-FR" altLang="fr-FR" sz="1600" dirty="0">
                <a:latin typeface="Arial" charset="0"/>
                <a:cs typeface="Arial" charset="0"/>
              </a:rPr>
              <a:t>Enfin, la France est en retard pour ce qui est de l'utilisation d'internet, tant sur le plan des contenus (actualités, musique et vidéo) que sur celui de la communication (réseaux sociaux</a:t>
            </a:r>
            <a:r>
              <a:rPr lang="fr-FR" altLang="fr-FR" sz="1600" dirty="0" smtClean="0">
                <a:latin typeface="Arial" charset="0"/>
                <a:cs typeface="Arial" charset="0"/>
              </a:rPr>
              <a:t>), même </a:t>
            </a:r>
            <a:r>
              <a:rPr lang="fr-FR" altLang="fr-FR" sz="1600" dirty="0">
                <a:latin typeface="Arial" charset="0"/>
                <a:cs typeface="Arial" charset="0"/>
              </a:rPr>
              <a:t>si les transactions en ligne (banque, achats) sont largement pratiquées.</a:t>
            </a:r>
          </a:p>
          <a:p>
            <a:pPr algn="just">
              <a:spcBef>
                <a:spcPct val="50000"/>
              </a:spcBef>
              <a:buFont typeface="Wingdings" pitchFamily="2" charset="2"/>
              <a:buChar char="§"/>
            </a:pPr>
            <a:r>
              <a:rPr lang="fr-FR" altLang="fr-FR" sz="1600" dirty="0">
                <a:latin typeface="Arial" charset="0"/>
                <a:cs typeface="Arial" charset="0"/>
              </a:rPr>
              <a:t>De plus, les entreprises françaises ont un degré d'intégration des technologies numériques inférieur à la </a:t>
            </a:r>
            <a:r>
              <a:rPr lang="fr-FR" altLang="fr-FR" sz="1600" dirty="0" smtClean="0">
                <a:latin typeface="Arial" charset="0"/>
                <a:cs typeface="Arial" charset="0"/>
              </a:rPr>
              <a:t>moyenne européenne.</a:t>
            </a:r>
            <a:endParaRPr lang="fr-FR" altLang="fr-FR" sz="1600" dirty="0">
              <a:latin typeface="Arial" charset="0"/>
              <a:cs typeface="Arial" charset="0"/>
            </a:endParaRPr>
          </a:p>
          <a:p>
            <a:pPr algn="just">
              <a:spcBef>
                <a:spcPct val="50000"/>
              </a:spcBef>
              <a:buFont typeface="Wingdings" pitchFamily="2" charset="2"/>
              <a:buChar char="§"/>
            </a:pPr>
            <a:r>
              <a:rPr lang="fr-FR" altLang="fr-FR" sz="1600" dirty="0">
                <a:latin typeface="Arial" charset="0"/>
                <a:cs typeface="Arial" charset="0"/>
              </a:rPr>
              <a:t>La France affiche une performance moyenne en matière d'administration en ligne (services proposés en ligne et utilisation de ces services) et obtient de bons résultats pour les données </a:t>
            </a:r>
            <a:r>
              <a:rPr lang="fr-FR" altLang="fr-FR" sz="1600" dirty="0" smtClean="0">
                <a:latin typeface="Arial" charset="0"/>
                <a:cs typeface="Arial" charset="0"/>
              </a:rPr>
              <a:t>ouvertes.</a:t>
            </a:r>
            <a:endParaRPr lang="fr-FR" altLang="fr-FR" sz="1600" dirty="0">
              <a:latin typeface="Arial" charset="0"/>
              <a:cs typeface="Arial" charset="0"/>
            </a:endParaRPr>
          </a:p>
        </p:txBody>
      </p:sp>
    </p:spTree>
    <p:extLst>
      <p:ext uri="{BB962C8B-B14F-4D97-AF65-F5344CB8AC3E}">
        <p14:creationId xmlns:p14="http://schemas.microsoft.com/office/powerpoint/2010/main" val="1251053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DESI</a:t>
            </a:r>
            <a:endParaRPr lang="fr-FR" altLang="fr-FR" sz="2000" dirty="0">
              <a:latin typeface="Verdana"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563688"/>
            <a:ext cx="6410325"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8805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47973" y="793403"/>
            <a:ext cx="7222604"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ct val="50000"/>
              </a:spcBef>
              <a:buFont typeface="Wingdings" pitchFamily="2" charset="2"/>
              <a:buChar char="§"/>
            </a:pPr>
            <a:r>
              <a:rPr lang="fr-FR" altLang="fr-FR" sz="1600" dirty="0" smtClean="0">
                <a:latin typeface="Arial" charset="0"/>
                <a:cs typeface="Arial" charset="0"/>
              </a:rPr>
              <a:t>En </a:t>
            </a:r>
            <a:r>
              <a:rPr lang="fr-FR" altLang="fr-FR" sz="1600" dirty="0">
                <a:latin typeface="Arial" charset="0"/>
                <a:cs typeface="Arial" charset="0"/>
              </a:rPr>
              <a:t>ce qui concerne l'intégration des technologies numériques par les entreprises, la France est en dessous de la moyenne (</a:t>
            </a:r>
            <a:r>
              <a:rPr lang="fr-FR" altLang="fr-FR" sz="1600" dirty="0" smtClean="0">
                <a:latin typeface="Arial" charset="0"/>
                <a:cs typeface="Arial" charset="0"/>
              </a:rPr>
              <a:t>16</a:t>
            </a:r>
            <a:r>
              <a:rPr lang="fr-FR" altLang="fr-FR" sz="1600" baseline="30000" dirty="0" smtClean="0">
                <a:latin typeface="Arial" charset="0"/>
                <a:cs typeface="Arial" charset="0"/>
              </a:rPr>
              <a:t>ème</a:t>
            </a:r>
            <a:r>
              <a:rPr lang="fr-FR" altLang="fr-FR" sz="1600" dirty="0" smtClean="0">
                <a:latin typeface="Arial" charset="0"/>
                <a:cs typeface="Arial" charset="0"/>
              </a:rPr>
              <a:t> </a:t>
            </a:r>
            <a:r>
              <a:rPr lang="fr-FR" altLang="fr-FR" sz="1600" dirty="0">
                <a:latin typeface="Arial" charset="0"/>
                <a:cs typeface="Arial" charset="0"/>
              </a:rPr>
              <a:t>place de l'indice DESI 2018), mais sa note progresse régulièrement (37,8 au DESI 2018 contre 34,7 au DESI 2017</a:t>
            </a:r>
            <a:r>
              <a:rPr lang="fr-FR" altLang="fr-FR" sz="1600" dirty="0" smtClean="0">
                <a:latin typeface="Arial" charset="0"/>
                <a:cs typeface="Arial" charset="0"/>
              </a:rPr>
              <a:t>).</a:t>
            </a:r>
            <a:endParaRPr lang="fr-FR" altLang="fr-FR" sz="1600" dirty="0">
              <a:latin typeface="Arial" charset="0"/>
              <a:cs typeface="Arial" charset="0"/>
            </a:endParaRPr>
          </a:p>
          <a:p>
            <a:pPr algn="just">
              <a:spcBef>
                <a:spcPct val="50000"/>
              </a:spcBef>
              <a:buFont typeface="Wingdings" pitchFamily="2" charset="2"/>
              <a:buChar char="§"/>
            </a:pPr>
            <a:r>
              <a:rPr lang="fr-FR" altLang="fr-FR" sz="1600" dirty="0">
                <a:latin typeface="Arial" charset="0"/>
                <a:cs typeface="Arial" charset="0"/>
              </a:rPr>
              <a:t>S’agissant de l’activité des entreprises en ligne, 38 % des entreprises de plus de 10 salariés hors du secteur financier partagent des informations en interne en utilisant des logiciels de planification des ressources d'entreprise (ERP), ce qui place la France au-dessus de la moyenne européenne (34 % en 2017</a:t>
            </a:r>
            <a:r>
              <a:rPr lang="fr-FR" altLang="fr-FR" sz="1600" dirty="0" smtClean="0">
                <a:latin typeface="Arial" charset="0"/>
                <a:cs typeface="Arial" charset="0"/>
              </a:rPr>
              <a:t>).</a:t>
            </a:r>
            <a:endParaRPr lang="fr-FR" altLang="fr-FR" sz="1600" dirty="0">
              <a:latin typeface="Arial" charset="0"/>
              <a:cs typeface="Arial" charset="0"/>
            </a:endParaRPr>
          </a:p>
          <a:p>
            <a:pPr algn="just">
              <a:spcBef>
                <a:spcPct val="50000"/>
              </a:spcBef>
              <a:buFont typeface="Wingdings" pitchFamily="2" charset="2"/>
              <a:buChar char="§"/>
            </a:pPr>
            <a:r>
              <a:rPr lang="fr-FR" altLang="fr-FR" sz="1600" dirty="0">
                <a:latin typeface="Arial" charset="0"/>
                <a:cs typeface="Arial" charset="0"/>
              </a:rPr>
              <a:t>Cependant, les entreprises utilisent peu les réseaux sociaux (16 %, moyenne </a:t>
            </a:r>
            <a:r>
              <a:rPr lang="fr-FR" altLang="fr-FR" sz="1600" dirty="0" smtClean="0">
                <a:latin typeface="Arial" charset="0"/>
                <a:cs typeface="Arial" charset="0"/>
              </a:rPr>
              <a:t>européenne : </a:t>
            </a:r>
            <a:r>
              <a:rPr lang="fr-FR" altLang="fr-FR" sz="1600" dirty="0">
                <a:latin typeface="Arial" charset="0"/>
                <a:cs typeface="Arial" charset="0"/>
              </a:rPr>
              <a:t>21 %), la facturation électronique (16 %) et l'informatique en nuage (12 </a:t>
            </a:r>
            <a:r>
              <a:rPr lang="fr-FR" altLang="fr-FR" sz="1600" dirty="0" smtClean="0">
                <a:latin typeface="Arial" charset="0"/>
                <a:cs typeface="Arial" charset="0"/>
              </a:rPr>
              <a:t>%).</a:t>
            </a:r>
            <a:endParaRPr lang="fr-FR" altLang="fr-FR" sz="1600" dirty="0">
              <a:latin typeface="Arial" charset="0"/>
              <a:cs typeface="Arial" charset="0"/>
            </a:endParaRPr>
          </a:p>
          <a:p>
            <a:pPr algn="just">
              <a:spcBef>
                <a:spcPct val="50000"/>
              </a:spcBef>
              <a:buFont typeface="Wingdings" pitchFamily="2" charset="2"/>
              <a:buChar char="§"/>
            </a:pPr>
            <a:r>
              <a:rPr lang="fr-FR" altLang="fr-FR" sz="1600" dirty="0">
                <a:latin typeface="Arial" charset="0"/>
                <a:cs typeface="Arial" charset="0"/>
              </a:rPr>
              <a:t>En outre, en ce qui concerne le commerce électronique, la France se situe en milieu de </a:t>
            </a:r>
            <a:r>
              <a:rPr lang="fr-FR" altLang="fr-FR" sz="1600" dirty="0" smtClean="0">
                <a:latin typeface="Arial" charset="0"/>
                <a:cs typeface="Arial" charset="0"/>
              </a:rPr>
              <a:t>classement.</a:t>
            </a:r>
            <a:endParaRPr lang="fr-FR" altLang="fr-FR" sz="1600" dirty="0">
              <a:latin typeface="Arial" charset="0"/>
              <a:cs typeface="Arial" charset="0"/>
            </a:endParaRPr>
          </a:p>
          <a:p>
            <a:pPr algn="just">
              <a:spcBef>
                <a:spcPct val="50000"/>
              </a:spcBef>
              <a:buFont typeface="Wingdings" pitchFamily="2" charset="2"/>
              <a:buChar char="§"/>
            </a:pPr>
            <a:r>
              <a:rPr lang="fr-FR" altLang="fr-FR" sz="1600" dirty="0">
                <a:latin typeface="Arial" charset="0"/>
                <a:cs typeface="Arial" charset="0"/>
              </a:rPr>
              <a:t>Parmi les PME hors secteur financier, 16 % vendent en ligne (moyenne </a:t>
            </a:r>
            <a:r>
              <a:rPr lang="fr-FR" altLang="fr-FR" sz="1600" dirty="0" smtClean="0">
                <a:latin typeface="Arial" charset="0"/>
                <a:cs typeface="Arial" charset="0"/>
              </a:rPr>
              <a:t>européenne : </a:t>
            </a:r>
            <a:r>
              <a:rPr lang="fr-FR" altLang="fr-FR" sz="1600" dirty="0">
                <a:latin typeface="Arial" charset="0"/>
                <a:cs typeface="Arial" charset="0"/>
              </a:rPr>
              <a:t>17 %) et 7,4 % effectuent des ventes en ligne à l'étranger (moyenne </a:t>
            </a:r>
            <a:r>
              <a:rPr lang="fr-FR" altLang="fr-FR" sz="1600" dirty="0" smtClean="0">
                <a:latin typeface="Arial" charset="0"/>
                <a:cs typeface="Arial" charset="0"/>
              </a:rPr>
              <a:t>européenne : </a:t>
            </a:r>
            <a:r>
              <a:rPr lang="fr-FR" altLang="fr-FR" sz="1600" dirty="0">
                <a:latin typeface="Arial" charset="0"/>
                <a:cs typeface="Arial" charset="0"/>
              </a:rPr>
              <a:t>8,4 </a:t>
            </a:r>
            <a:r>
              <a:rPr lang="fr-FR" altLang="fr-FR" sz="1600" dirty="0" smtClean="0">
                <a:latin typeface="Arial" charset="0"/>
                <a:cs typeface="Arial" charset="0"/>
              </a:rPr>
              <a:t>%).</a:t>
            </a:r>
            <a:endParaRPr lang="fr-FR" altLang="fr-FR" sz="1600" dirty="0">
              <a:latin typeface="Arial" charset="0"/>
              <a:cs typeface="Arial" charset="0"/>
            </a:endParaRPr>
          </a:p>
        </p:txBody>
      </p:sp>
    </p:spTree>
    <p:extLst>
      <p:ext uri="{BB962C8B-B14F-4D97-AF65-F5344CB8AC3E}">
        <p14:creationId xmlns:p14="http://schemas.microsoft.com/office/powerpoint/2010/main" val="3458763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DESI</a:t>
            </a:r>
            <a:endParaRPr lang="fr-FR" altLang="fr-FR" sz="2000" dirty="0">
              <a:latin typeface="Verdana"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238" y="1639888"/>
            <a:ext cx="738187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4900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47973" y="793403"/>
            <a:ext cx="7222604"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ct val="50000"/>
              </a:spcBef>
              <a:buFont typeface="Wingdings" pitchFamily="2" charset="2"/>
              <a:buChar char="§"/>
            </a:pPr>
            <a:r>
              <a:rPr lang="fr-FR" altLang="fr-FR" sz="1600" dirty="0">
                <a:latin typeface="Arial" charset="0"/>
                <a:cs typeface="Arial" charset="0"/>
              </a:rPr>
              <a:t>En matière de capital humain, la France obtient de bons résultats (</a:t>
            </a:r>
            <a:r>
              <a:rPr lang="fr-FR" altLang="fr-FR" sz="1600" dirty="0" smtClean="0">
                <a:latin typeface="Arial" charset="0"/>
                <a:cs typeface="Arial" charset="0"/>
              </a:rPr>
              <a:t>11</a:t>
            </a:r>
            <a:r>
              <a:rPr lang="fr-FR" altLang="fr-FR" sz="1600" baseline="30000" dirty="0" smtClean="0">
                <a:latin typeface="Arial" charset="0"/>
                <a:cs typeface="Arial" charset="0"/>
              </a:rPr>
              <a:t>ème</a:t>
            </a:r>
            <a:r>
              <a:rPr lang="fr-FR" altLang="fr-FR" sz="1600" dirty="0" smtClean="0">
                <a:latin typeface="Arial" charset="0"/>
                <a:cs typeface="Arial" charset="0"/>
              </a:rPr>
              <a:t> </a:t>
            </a:r>
            <a:r>
              <a:rPr lang="fr-FR" altLang="fr-FR" sz="1600" dirty="0">
                <a:latin typeface="Arial" charset="0"/>
                <a:cs typeface="Arial" charset="0"/>
              </a:rPr>
              <a:t>place de l'indice DESI 2018).</a:t>
            </a:r>
          </a:p>
          <a:p>
            <a:pPr algn="just">
              <a:spcBef>
                <a:spcPct val="50000"/>
              </a:spcBef>
              <a:buFont typeface="Wingdings" pitchFamily="2" charset="2"/>
              <a:buChar char="§"/>
            </a:pPr>
            <a:r>
              <a:rPr lang="fr-FR" altLang="fr-FR" sz="1600" dirty="0">
                <a:latin typeface="Arial" charset="0"/>
                <a:cs typeface="Arial" charset="0"/>
              </a:rPr>
              <a:t>Les Français sont des utilisateurs réguliers d'internet (83 % des 16-74 ans consultent internet au moins une fois par semaine) et ont de bonnes compétences numériques (57 % des individus âgés de 16 à 74 ans possèdent au moins des compétences numériques élémentaires).</a:t>
            </a:r>
          </a:p>
          <a:p>
            <a:pPr algn="just">
              <a:spcBef>
                <a:spcPct val="50000"/>
              </a:spcBef>
              <a:buFont typeface="Wingdings" pitchFamily="2" charset="2"/>
              <a:buChar char="§"/>
            </a:pPr>
            <a:r>
              <a:rPr lang="fr-FR" altLang="fr-FR" sz="1600" dirty="0">
                <a:latin typeface="Arial" charset="0"/>
                <a:cs typeface="Arial" charset="0"/>
              </a:rPr>
              <a:t>La bonne proportion de diplômés en sciences et technologies (21,4 diplômés pour 1 000 habitants âgés de 20 à 29 ans, moyenne européenne de 19,1 pour 1 000 en 2015) pourrait contribuer au niveau généralement élevé des compétences numériques et à la forte utilisation </a:t>
            </a:r>
            <a:r>
              <a:rPr lang="fr-FR" altLang="fr-FR" sz="1600" dirty="0" smtClean="0">
                <a:latin typeface="Arial" charset="0"/>
                <a:cs typeface="Arial" charset="0"/>
              </a:rPr>
              <a:t>d’internet.</a:t>
            </a:r>
            <a:endParaRPr lang="fr-FR" altLang="fr-FR" sz="1600" dirty="0">
              <a:latin typeface="Arial" charset="0"/>
              <a:cs typeface="Arial" charset="0"/>
            </a:endParaRPr>
          </a:p>
        </p:txBody>
      </p:sp>
    </p:spTree>
    <p:extLst>
      <p:ext uri="{BB962C8B-B14F-4D97-AF65-F5344CB8AC3E}">
        <p14:creationId xmlns:p14="http://schemas.microsoft.com/office/powerpoint/2010/main" val="2569328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Digital Economy and Society</a:t>
            </a:r>
            <a:endParaRPr lang="fr-FR" altLang="fr-FR" sz="2000" dirty="0">
              <a:latin typeface="Verdana"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297459"/>
            <a:ext cx="630555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3618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47973" y="793403"/>
            <a:ext cx="7222604"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ct val="50000"/>
              </a:spcBef>
              <a:buFont typeface="Wingdings" pitchFamily="2" charset="2"/>
              <a:buChar char="§"/>
            </a:pPr>
            <a:r>
              <a:rPr lang="fr-FR" altLang="fr-FR" sz="1600" dirty="0">
                <a:latin typeface="Arial" charset="0"/>
                <a:cs typeface="Arial" charset="0"/>
              </a:rPr>
              <a:t>En 2017, l'ensemble des entreprises françaises comptant au moins 10 salariés utilisait une connexion fixe à haut débit pour accéder à </a:t>
            </a:r>
            <a:r>
              <a:rPr lang="fr-FR" altLang="fr-FR" sz="1600" dirty="0" smtClean="0">
                <a:latin typeface="Arial" charset="0"/>
                <a:cs typeface="Arial" charset="0"/>
              </a:rPr>
              <a:t>l’internet.</a:t>
            </a:r>
            <a:endParaRPr lang="fr-FR" altLang="fr-FR" sz="1600" dirty="0">
              <a:latin typeface="Arial" charset="0"/>
              <a:cs typeface="Arial" charset="0"/>
            </a:endParaRPr>
          </a:p>
          <a:p>
            <a:pPr algn="just">
              <a:spcBef>
                <a:spcPct val="50000"/>
              </a:spcBef>
              <a:buFont typeface="Wingdings" pitchFamily="2" charset="2"/>
              <a:buChar char="§"/>
            </a:pPr>
            <a:r>
              <a:rPr lang="fr-FR" altLang="fr-FR" sz="1600" dirty="0" smtClean="0">
                <a:latin typeface="Arial" charset="0"/>
                <a:cs typeface="Arial" charset="0"/>
              </a:rPr>
              <a:t>Le </a:t>
            </a:r>
            <a:r>
              <a:rPr lang="fr-FR" altLang="fr-FR" sz="1600" dirty="0">
                <a:latin typeface="Arial" charset="0"/>
                <a:cs typeface="Arial" charset="0"/>
              </a:rPr>
              <a:t>pourcentage d’entreprises utilisant des connexions à moindre vitesse a chuté entre 2014 et </a:t>
            </a:r>
            <a:r>
              <a:rPr lang="fr-FR" altLang="fr-FR" sz="1600" dirty="0" smtClean="0">
                <a:latin typeface="Arial" charset="0"/>
                <a:cs typeface="Arial" charset="0"/>
              </a:rPr>
              <a:t>2017, </a:t>
            </a:r>
            <a:r>
              <a:rPr lang="fr-FR" altLang="fr-FR" sz="1600" dirty="0">
                <a:latin typeface="Arial" charset="0"/>
                <a:cs typeface="Arial" charset="0"/>
              </a:rPr>
              <a:t>tandis que le pourcentage d’entreprises utilisant des connexions plus rapides a augmenté, bien qu’à un rythme relativement </a:t>
            </a:r>
            <a:r>
              <a:rPr lang="fr-FR" altLang="fr-FR" sz="1600" dirty="0" smtClean="0">
                <a:latin typeface="Arial" charset="0"/>
                <a:cs typeface="Arial" charset="0"/>
              </a:rPr>
              <a:t>lent.</a:t>
            </a:r>
            <a:endParaRPr lang="fr-FR" altLang="fr-FR" sz="1600" dirty="0">
              <a:latin typeface="Arial" charset="0"/>
              <a:cs typeface="Arial" charset="0"/>
            </a:endParaRPr>
          </a:p>
          <a:p>
            <a:pPr algn="just">
              <a:spcBef>
                <a:spcPct val="50000"/>
              </a:spcBef>
              <a:buFont typeface="Wingdings" pitchFamily="2" charset="2"/>
              <a:buChar char="§"/>
            </a:pPr>
            <a:r>
              <a:rPr lang="fr-FR" altLang="fr-FR" sz="1600" dirty="0" smtClean="0">
                <a:latin typeface="Arial" charset="0"/>
                <a:cs typeface="Arial" charset="0"/>
              </a:rPr>
              <a:t>En </a:t>
            </a:r>
            <a:r>
              <a:rPr lang="fr-FR" altLang="fr-FR" sz="1600" dirty="0">
                <a:latin typeface="Arial" charset="0"/>
                <a:cs typeface="Arial" charset="0"/>
              </a:rPr>
              <a:t>2017, deux tiers des entreprises françaises ont accordé de l’importance à leur visibilité sur l’internet et disposaient soit d’un site web, soit d’une page </a:t>
            </a:r>
            <a:r>
              <a:rPr lang="fr-FR" altLang="fr-FR" sz="1600" dirty="0" smtClean="0">
                <a:latin typeface="Arial" charset="0"/>
                <a:cs typeface="Arial" charset="0"/>
              </a:rPr>
              <a:t>d’accueil, mais une </a:t>
            </a:r>
            <a:r>
              <a:rPr lang="fr-FR" altLang="fr-FR" sz="1600" dirty="0">
                <a:latin typeface="Arial" charset="0"/>
                <a:cs typeface="Arial" charset="0"/>
              </a:rPr>
              <a:t>proportion inférieure de 10 points à la moyenne </a:t>
            </a:r>
            <a:r>
              <a:rPr lang="fr-FR" altLang="fr-FR" sz="1600" dirty="0" smtClean="0">
                <a:latin typeface="Arial" charset="0"/>
                <a:cs typeface="Arial" charset="0"/>
              </a:rPr>
              <a:t>européenne.</a:t>
            </a:r>
            <a:endParaRPr lang="fr-FR" altLang="fr-FR" sz="1600" dirty="0">
              <a:latin typeface="Arial" charset="0"/>
              <a:cs typeface="Arial" charset="0"/>
            </a:endParaRPr>
          </a:p>
        </p:txBody>
      </p:sp>
    </p:spTree>
    <p:extLst>
      <p:ext uri="{BB962C8B-B14F-4D97-AF65-F5344CB8AC3E}">
        <p14:creationId xmlns:p14="http://schemas.microsoft.com/office/powerpoint/2010/main" val="822190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Digital Economy and Society</a:t>
            </a:r>
            <a:endParaRPr lang="fr-FR" altLang="fr-FR" sz="2000" dirty="0">
              <a:latin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113" y="1716088"/>
            <a:ext cx="70961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0921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73944" y="721395"/>
            <a:ext cx="7222604"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ts val="0"/>
              </a:spcBef>
              <a:buFont typeface="Wingdings" pitchFamily="2" charset="2"/>
              <a:buChar char="§"/>
            </a:pPr>
            <a:r>
              <a:rPr lang="fr-FR" altLang="fr-FR" sz="1600" dirty="0">
                <a:latin typeface="Arial" charset="0"/>
                <a:cs typeface="Arial" charset="0"/>
              </a:rPr>
              <a:t>Bien que presque toutes les entreprises en France aient eu accès à l’internet en 2016, seul 17%  d’entre elles utilisaient l’informatique en nuage.</a:t>
            </a:r>
          </a:p>
          <a:p>
            <a:pPr algn="just">
              <a:spcBef>
                <a:spcPts val="0"/>
              </a:spcBef>
              <a:buFont typeface="Wingdings" pitchFamily="2" charset="2"/>
              <a:buChar char="§"/>
            </a:pPr>
            <a:r>
              <a:rPr lang="fr-FR" altLang="fr-FR" sz="1600" dirty="0">
                <a:latin typeface="Arial" charset="0"/>
                <a:cs typeface="Arial" charset="0"/>
              </a:rPr>
              <a:t>L’informatique en nuage est de plus en plus utilisée dans les grandes </a:t>
            </a:r>
            <a:r>
              <a:rPr lang="fr-FR" altLang="fr-FR" sz="1600" dirty="0" smtClean="0">
                <a:latin typeface="Arial" charset="0"/>
                <a:cs typeface="Arial" charset="0"/>
              </a:rPr>
              <a:t>entreprises.</a:t>
            </a:r>
            <a:endParaRPr lang="fr-FR" altLang="fr-FR" sz="1600" dirty="0">
              <a:latin typeface="Arial" charset="0"/>
              <a:cs typeface="Arial" charset="0"/>
            </a:endParaRPr>
          </a:p>
          <a:p>
            <a:pPr algn="just">
              <a:spcBef>
                <a:spcPts val="0"/>
              </a:spcBef>
              <a:buFont typeface="Wingdings" pitchFamily="2" charset="2"/>
              <a:buChar char="§"/>
            </a:pPr>
            <a:r>
              <a:rPr lang="fr-FR" altLang="fr-FR" sz="1600" dirty="0">
                <a:latin typeface="Arial" charset="0"/>
                <a:cs typeface="Arial" charset="0"/>
              </a:rPr>
              <a:t>Les grandes entreprises étaient davantage susceptibles d’avoir recours aux services d’informatique en nuage, ce qui était le cas de 48 % d’entre elles en 2016, contre 28 % de moyennes entreprises (50 à 249 salariés) et 15 % de petites entreprises (10 à 49 </a:t>
            </a:r>
            <a:r>
              <a:rPr lang="fr-FR" altLang="fr-FR" sz="1600" dirty="0" smtClean="0">
                <a:latin typeface="Arial" charset="0"/>
                <a:cs typeface="Arial" charset="0"/>
              </a:rPr>
              <a:t>salariés</a:t>
            </a:r>
            <a:r>
              <a:rPr lang="fr-FR" altLang="fr-FR" sz="1600" dirty="0">
                <a:latin typeface="Arial" charset="0"/>
                <a:cs typeface="Arial" charset="0"/>
              </a:rPr>
              <a:t>).</a:t>
            </a:r>
          </a:p>
          <a:p>
            <a:pPr algn="just">
              <a:spcBef>
                <a:spcPts val="0"/>
              </a:spcBef>
              <a:buFont typeface="Wingdings" pitchFamily="2" charset="2"/>
              <a:buChar char="§"/>
            </a:pPr>
            <a:r>
              <a:rPr lang="fr-FR" altLang="fr-FR" sz="1600" dirty="0">
                <a:latin typeface="Arial" charset="0"/>
                <a:cs typeface="Arial" charset="0"/>
              </a:rPr>
              <a:t>La part d’entreprises utilisant des services en nuage a progressé de 5 points entre 2014 et 2016.</a:t>
            </a:r>
          </a:p>
          <a:p>
            <a:pPr algn="just">
              <a:spcBef>
                <a:spcPts val="0"/>
              </a:spcBef>
              <a:buFont typeface="Wingdings" pitchFamily="2" charset="2"/>
              <a:buChar char="§"/>
            </a:pPr>
            <a:r>
              <a:rPr lang="fr-FR" altLang="fr-FR" sz="1600" dirty="0">
                <a:latin typeface="Arial" charset="0"/>
                <a:cs typeface="Arial" charset="0"/>
              </a:rPr>
              <a:t>Cette part a progressé de 10 points pour les grandes entreprises.</a:t>
            </a:r>
          </a:p>
          <a:p>
            <a:pPr algn="just">
              <a:spcBef>
                <a:spcPts val="0"/>
              </a:spcBef>
              <a:buFont typeface="Wingdings" pitchFamily="2" charset="2"/>
              <a:buChar char="§"/>
            </a:pPr>
            <a:r>
              <a:rPr lang="fr-FR" altLang="fr-FR" sz="1600" dirty="0">
                <a:latin typeface="Arial" charset="0"/>
                <a:cs typeface="Arial" charset="0"/>
              </a:rPr>
              <a:t>D’importantes différences ont été observées entre les États membres de l’UE au niveau de l’utilisation de l’informatique en nuage. Dans les États membres nordiques , les trois cinquièmes (57 %) des entreprises en Finlande l’informatique en nuage.</a:t>
            </a:r>
          </a:p>
          <a:p>
            <a:pPr algn="just">
              <a:spcBef>
                <a:spcPts val="0"/>
              </a:spcBef>
              <a:buFont typeface="Wingdings" pitchFamily="2" charset="2"/>
              <a:buChar char="§"/>
            </a:pPr>
            <a:r>
              <a:rPr lang="fr-FR" altLang="fr-FR" sz="1600" dirty="0">
                <a:latin typeface="Arial" charset="0"/>
                <a:cs typeface="Arial" charset="0"/>
              </a:rPr>
              <a:t>Les deux services d’informatique en nuage les plus utilisés étaient le stockage de courriers électroniques et de fichiers au format électronique, ce sont également :les services qui ont connu la plus forte progression.</a:t>
            </a:r>
          </a:p>
        </p:txBody>
      </p:sp>
    </p:spTree>
    <p:extLst>
      <p:ext uri="{BB962C8B-B14F-4D97-AF65-F5344CB8AC3E}">
        <p14:creationId xmlns:p14="http://schemas.microsoft.com/office/powerpoint/2010/main" val="271173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Digital Economy and Society</a:t>
            </a:r>
            <a:endParaRPr lang="fr-FR" altLang="fr-FR" sz="2000" dirty="0">
              <a:latin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88" y="606425"/>
            <a:ext cx="5667375"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8621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200" b="1" dirty="0" smtClean="0">
                <a:latin typeface="Verdana" pitchFamily="34" charset="0"/>
              </a:rPr>
              <a:t>Plan</a:t>
            </a:r>
            <a:endParaRPr lang="fr-FR" altLang="fr-FR" sz="1200" dirty="0">
              <a:latin typeface="Verdana" pitchFamily="34" charset="0"/>
            </a:endParaRPr>
          </a:p>
        </p:txBody>
      </p:sp>
      <p:sp>
        <p:nvSpPr>
          <p:cNvPr id="3075" name="Text Box 3"/>
          <p:cNvSpPr txBox="1">
            <a:spLocks noChangeArrowheads="1"/>
          </p:cNvSpPr>
          <p:nvPr/>
        </p:nvSpPr>
        <p:spPr bwMode="auto">
          <a:xfrm>
            <a:off x="709079" y="793403"/>
            <a:ext cx="7222604"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buFont typeface="Wingdings" pitchFamily="2" charset="2"/>
              <a:buChar char="§"/>
            </a:pPr>
            <a:r>
              <a:rPr lang="fr-FR" altLang="fr-FR" sz="1600" dirty="0" smtClean="0">
                <a:latin typeface="Arial" charset="0"/>
                <a:cs typeface="Arial" charset="0"/>
              </a:rPr>
              <a:t>Définition de la cybersécurité</a:t>
            </a:r>
          </a:p>
          <a:p>
            <a:pPr marL="0" indent="0">
              <a:spcBef>
                <a:spcPct val="50000"/>
              </a:spcBef>
            </a:pPr>
            <a:r>
              <a:rPr lang="fr-FR" altLang="fr-FR" sz="1400" dirty="0" smtClean="0">
                <a:latin typeface="Arial" charset="0"/>
                <a:cs typeface="Arial" charset="0"/>
              </a:rPr>
              <a:t>Agence </a:t>
            </a:r>
            <a:r>
              <a:rPr lang="fr-FR" altLang="fr-FR" sz="1400" dirty="0">
                <a:latin typeface="Arial" charset="0"/>
                <a:cs typeface="Arial" charset="0"/>
              </a:rPr>
              <a:t>Nationale de la Sécurité des Systèmes d’Information (ANSSI</a:t>
            </a:r>
            <a:r>
              <a:rPr lang="fr-FR" altLang="fr-FR" sz="1400" dirty="0" smtClean="0">
                <a:latin typeface="Arial" charset="0"/>
                <a:cs typeface="Arial" charset="0"/>
              </a:rPr>
              <a:t>)</a:t>
            </a:r>
          </a:p>
          <a:p>
            <a:pPr marL="0" indent="0" algn="just">
              <a:spcBef>
                <a:spcPct val="50000"/>
              </a:spcBef>
            </a:pPr>
            <a:r>
              <a:rPr lang="fr-FR" altLang="fr-FR" sz="1600" smtClean="0">
                <a:latin typeface="Arial" charset="0"/>
                <a:cs typeface="Arial" charset="0"/>
              </a:rPr>
              <a:t>« </a:t>
            </a:r>
            <a:r>
              <a:rPr lang="fr-FR" altLang="fr-FR" sz="1600" i="1" smtClean="0">
                <a:latin typeface="Arial" charset="0"/>
                <a:cs typeface="Arial" charset="0"/>
              </a:rPr>
              <a:t>état </a:t>
            </a:r>
            <a:r>
              <a:rPr lang="fr-FR" altLang="fr-FR" sz="1600" i="1" dirty="0">
                <a:latin typeface="Arial" charset="0"/>
                <a:cs typeface="Arial" charset="0"/>
              </a:rPr>
              <a:t>recherché pour un système d’information lui permettant de résister à des événements issus du cyberespace susceptibles de compromettre la disponibilité, l’intégrité ou la confidentialité des données stockées, traitées ou transmises et des services connexes que ces systèmes offrent ou qu’ils rendent accessibles </a:t>
            </a:r>
            <a:r>
              <a:rPr lang="fr-FR" altLang="fr-FR" sz="1600" dirty="0" smtClean="0">
                <a:latin typeface="Arial" charset="0"/>
                <a:cs typeface="Arial" charset="0"/>
              </a:rPr>
              <a:t>»</a:t>
            </a:r>
          </a:p>
          <a:p>
            <a:pPr>
              <a:spcBef>
                <a:spcPct val="50000"/>
              </a:spcBef>
              <a:buFont typeface="Wingdings" pitchFamily="2" charset="2"/>
              <a:buChar char="§"/>
            </a:pPr>
            <a:endParaRPr lang="fr-FR" altLang="fr-FR" sz="1600" dirty="0" smtClean="0">
              <a:latin typeface="Arial" charset="0"/>
              <a:cs typeface="Arial" charset="0"/>
            </a:endParaRPr>
          </a:p>
          <a:p>
            <a:pPr>
              <a:spcBef>
                <a:spcPct val="50000"/>
              </a:spcBef>
              <a:buFont typeface="Wingdings" pitchFamily="2" charset="2"/>
              <a:buChar char="§"/>
            </a:pPr>
            <a:r>
              <a:rPr lang="fr-FR" altLang="fr-FR" sz="1600" dirty="0" smtClean="0">
                <a:latin typeface="Arial" charset="0"/>
                <a:cs typeface="Arial" charset="0"/>
              </a:rPr>
              <a:t>Partie </a:t>
            </a:r>
            <a:r>
              <a:rPr lang="fr-FR" altLang="fr-FR" sz="1600" dirty="0">
                <a:latin typeface="Arial" charset="0"/>
                <a:cs typeface="Arial" charset="0"/>
              </a:rPr>
              <a:t>1 : Etat des lieux des progrès des pays européens dans leur mutation numérique</a:t>
            </a:r>
          </a:p>
          <a:p>
            <a:pPr>
              <a:spcBef>
                <a:spcPct val="50000"/>
              </a:spcBef>
              <a:buFont typeface="Wingdings" pitchFamily="2" charset="2"/>
              <a:buChar char="§"/>
            </a:pPr>
            <a:r>
              <a:rPr lang="fr-FR" altLang="fr-FR" sz="1600" dirty="0">
                <a:latin typeface="Arial" charset="0"/>
                <a:cs typeface="Arial" charset="0"/>
              </a:rPr>
              <a:t>Partie 2 : Intégration de la technologie numérique par les entreprises</a:t>
            </a:r>
          </a:p>
          <a:p>
            <a:pPr>
              <a:spcBef>
                <a:spcPct val="50000"/>
              </a:spcBef>
              <a:buFont typeface="Wingdings" pitchFamily="2" charset="2"/>
              <a:buChar char="§"/>
            </a:pPr>
            <a:r>
              <a:rPr lang="fr-FR" altLang="fr-FR" sz="1600" dirty="0">
                <a:latin typeface="Arial" charset="0"/>
                <a:cs typeface="Arial" charset="0"/>
              </a:rPr>
              <a:t>Partie 3 : Sécurité numérique des entreprises</a:t>
            </a:r>
          </a:p>
          <a:p>
            <a:pPr>
              <a:spcBef>
                <a:spcPct val="50000"/>
              </a:spcBef>
              <a:buFont typeface="Wingdings" pitchFamily="2" charset="2"/>
              <a:buChar char="§"/>
            </a:pPr>
            <a:r>
              <a:rPr lang="fr-FR" altLang="fr-FR" sz="1600" dirty="0">
                <a:latin typeface="Arial" charset="0"/>
                <a:cs typeface="Arial" charset="0"/>
              </a:rPr>
              <a:t>Partie 4 : Ressources en compétences TIC</a:t>
            </a:r>
          </a:p>
          <a:p>
            <a:pPr>
              <a:spcBef>
                <a:spcPct val="50000"/>
              </a:spcBef>
              <a:buFont typeface="Wingdings" pitchFamily="2" charset="2"/>
              <a:buChar char="§"/>
            </a:pPr>
            <a:r>
              <a:rPr lang="fr-FR" altLang="fr-FR" sz="1600" dirty="0" smtClean="0">
                <a:latin typeface="Arial" charset="0"/>
                <a:cs typeface="Arial" charset="0"/>
              </a:rPr>
              <a:t>Enjeux</a:t>
            </a:r>
            <a:endParaRPr lang="fr-FR" altLang="fr-FR" sz="1600" dirty="0">
              <a:latin typeface="Arial" charset="0"/>
              <a:cs typeface="Arial" charset="0"/>
            </a:endParaRPr>
          </a:p>
          <a:p>
            <a:pPr marL="0" indent="0" algn="just">
              <a:spcBef>
                <a:spcPct val="50000"/>
              </a:spcBef>
            </a:pPr>
            <a:endParaRPr lang="fr-FR" altLang="fr-FR" sz="1600" dirty="0">
              <a:latin typeface="Arial" charset="0"/>
              <a:cs typeface="Arial" charset="0"/>
            </a:endParaRPr>
          </a:p>
        </p:txBody>
      </p:sp>
    </p:spTree>
    <p:extLst>
      <p:ext uri="{BB962C8B-B14F-4D97-AF65-F5344CB8AC3E}">
        <p14:creationId xmlns:p14="http://schemas.microsoft.com/office/powerpoint/2010/main" val="3911708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73944" y="721395"/>
            <a:ext cx="7222604" cy="303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ts val="600"/>
              </a:spcBef>
              <a:buFont typeface="Wingdings" pitchFamily="2" charset="2"/>
              <a:buChar char="§"/>
            </a:pPr>
            <a:r>
              <a:rPr lang="fr-FR" altLang="fr-FR" sz="1600" dirty="0">
                <a:latin typeface="Arial" charset="0"/>
                <a:cs typeface="Arial" charset="0"/>
              </a:rPr>
              <a:t>Près de la moitié (47 %) de toutes les entreprises françaises ont eu recours à des fournisseurs externes pour assurer  les opérations liées aux TIC, tandis que dans un peu moins d’un cinquième (17 %) des entreprises, ces dernières étaient principalement assurées en </a:t>
            </a:r>
            <a:r>
              <a:rPr lang="fr-FR" altLang="fr-FR" sz="1600" dirty="0" smtClean="0">
                <a:latin typeface="Arial" charset="0"/>
                <a:cs typeface="Arial" charset="0"/>
              </a:rPr>
              <a:t>interne.</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Lorsque l’on analyse les données en fonction du type d’opérations pour lesquelles des compétences en matière de TIC étaient nécessaires, on s’aperçoit qu’en 2016, c’est la maintenance de l’infrastructure des TIC que les entreprises ont le plus externalisée (60 %), suivie par les fonctions liées à la sécurité et à la protection des données (51</a:t>
            </a:r>
            <a:r>
              <a:rPr lang="fr-FR" altLang="fr-FR" sz="1600" dirty="0" smtClean="0">
                <a:latin typeface="Arial" charset="0"/>
                <a:cs typeface="Arial" charset="0"/>
              </a:rPr>
              <a:t>%).</a:t>
            </a:r>
            <a:endParaRPr lang="fr-FR" altLang="fr-FR" sz="1600" dirty="0">
              <a:latin typeface="Arial" charset="0"/>
              <a:cs typeface="Arial" charset="0"/>
            </a:endParaRPr>
          </a:p>
          <a:p>
            <a:pPr algn="just">
              <a:spcBef>
                <a:spcPts val="600"/>
              </a:spcBef>
              <a:buFont typeface="Wingdings" pitchFamily="2" charset="2"/>
              <a:buChar char="§"/>
            </a:pPr>
            <a:endParaRPr lang="fr-FR" altLang="fr-FR" sz="1600" dirty="0">
              <a:latin typeface="Arial" charset="0"/>
              <a:cs typeface="Arial" charset="0"/>
            </a:endParaRPr>
          </a:p>
          <a:p>
            <a:pPr algn="just">
              <a:spcBef>
                <a:spcPts val="600"/>
              </a:spcBef>
              <a:buFont typeface="Wingdings" pitchFamily="2" charset="2"/>
              <a:buChar char="§"/>
            </a:pPr>
            <a:endParaRPr lang="fr-FR" altLang="fr-FR" sz="1600" dirty="0">
              <a:latin typeface="Arial" charset="0"/>
              <a:cs typeface="Arial" charset="0"/>
            </a:endParaRPr>
          </a:p>
        </p:txBody>
      </p:sp>
    </p:spTree>
    <p:extLst>
      <p:ext uri="{BB962C8B-B14F-4D97-AF65-F5344CB8AC3E}">
        <p14:creationId xmlns:p14="http://schemas.microsoft.com/office/powerpoint/2010/main" val="3878758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Digital Economy and Society</a:t>
            </a:r>
            <a:endParaRPr lang="fr-FR" altLang="fr-FR" sz="2000" dirty="0">
              <a:latin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093" y="484248"/>
            <a:ext cx="5331793" cy="534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4040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73944" y="721395"/>
            <a:ext cx="7222604"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ts val="600"/>
              </a:spcBef>
              <a:buFont typeface="Wingdings" pitchFamily="2" charset="2"/>
              <a:buChar char="§"/>
            </a:pPr>
            <a:r>
              <a:rPr lang="fr-FR" altLang="fr-FR" sz="1600" dirty="0" smtClean="0">
                <a:latin typeface="Arial" charset="0"/>
                <a:cs typeface="Arial" charset="0"/>
              </a:rPr>
              <a:t>La </a:t>
            </a:r>
            <a:r>
              <a:rPr lang="fr-FR" altLang="fr-FR" sz="1600" dirty="0">
                <a:latin typeface="Arial" charset="0"/>
                <a:cs typeface="Arial" charset="0"/>
              </a:rPr>
              <a:t>part des GE assurant les fonctions de TIC en interne étant deux fois plus élevée (42 %) que la moyenne pour toutes les entreprises (17 </a:t>
            </a:r>
            <a:r>
              <a:rPr lang="fr-FR" altLang="fr-FR" sz="1600" dirty="0" smtClean="0">
                <a:latin typeface="Arial" charset="0"/>
                <a:cs typeface="Arial" charset="0"/>
              </a:rPr>
              <a:t>%).</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Les fonctions externalisées étant principalement celles liées au développement de </a:t>
            </a:r>
            <a:r>
              <a:rPr lang="fr-FR" altLang="fr-FR" sz="1600" dirty="0" smtClean="0">
                <a:latin typeface="Arial" charset="0"/>
                <a:cs typeface="Arial" charset="0"/>
              </a:rPr>
              <a:t>logiciels </a:t>
            </a:r>
            <a:r>
              <a:rPr lang="fr-FR" altLang="fr-FR" sz="1600" dirty="0">
                <a:latin typeface="Arial" charset="0"/>
                <a:cs typeface="Arial" charset="0"/>
              </a:rPr>
              <a:t>et de solutions </a:t>
            </a:r>
            <a:r>
              <a:rPr lang="fr-FR" altLang="fr-FR" sz="1600" dirty="0" smtClean="0">
                <a:latin typeface="Arial" charset="0"/>
                <a:cs typeface="Arial" charset="0"/>
              </a:rPr>
              <a:t>web.</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La sécurité et à la protection des données étant fortement </a:t>
            </a:r>
            <a:r>
              <a:rPr lang="fr-FR" altLang="fr-FR" sz="1600" dirty="0" smtClean="0">
                <a:latin typeface="Arial" charset="0"/>
                <a:cs typeface="Arial" charset="0"/>
              </a:rPr>
              <a:t>internalisées </a:t>
            </a:r>
            <a:r>
              <a:rPr lang="fr-FR" altLang="fr-FR" sz="1600" dirty="0">
                <a:latin typeface="Arial" charset="0"/>
                <a:cs typeface="Arial" charset="0"/>
              </a:rPr>
              <a:t>(58</a:t>
            </a:r>
            <a:r>
              <a:rPr lang="fr-FR" altLang="fr-FR" sz="1600" dirty="0" smtClean="0">
                <a:latin typeface="Arial" charset="0"/>
                <a:cs typeface="Arial" charset="0"/>
              </a:rPr>
              <a:t>%).</a:t>
            </a:r>
            <a:endParaRPr lang="fr-FR" altLang="fr-FR" sz="1600" dirty="0">
              <a:latin typeface="Arial" charset="0"/>
              <a:cs typeface="Arial" charset="0"/>
            </a:endParaRPr>
          </a:p>
        </p:txBody>
      </p:sp>
    </p:spTree>
    <p:extLst>
      <p:ext uri="{BB962C8B-B14F-4D97-AF65-F5344CB8AC3E}">
        <p14:creationId xmlns:p14="http://schemas.microsoft.com/office/powerpoint/2010/main" val="2045971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Sécurité numérique des entreprises</a:t>
            </a:r>
            <a:endParaRPr lang="fr-FR" altLang="fr-FR" sz="2000" dirty="0">
              <a:latin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0141" y="484248"/>
            <a:ext cx="4537005" cy="5464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98495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73944" y="721395"/>
            <a:ext cx="7222604" cy="180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ts val="600"/>
              </a:spcBef>
              <a:buFont typeface="Wingdings" pitchFamily="2" charset="2"/>
              <a:buChar char="§"/>
            </a:pPr>
            <a:r>
              <a:rPr lang="fr-FR" altLang="fr-FR" sz="1600" dirty="0">
                <a:latin typeface="Arial" charset="0"/>
                <a:cs typeface="Arial" charset="0"/>
              </a:rPr>
              <a:t>Moins d'un tiers des entreprises françaises avaient une politique de sécurité formellement définie en </a:t>
            </a:r>
            <a:r>
              <a:rPr lang="fr-FR" altLang="fr-FR" sz="1600" dirty="0" smtClean="0">
                <a:latin typeface="Arial" charset="0"/>
                <a:cs typeface="Arial" charset="0"/>
              </a:rPr>
              <a:t>2015.</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Les trois quarts des GE ont une politique de sécurité des </a:t>
            </a:r>
            <a:r>
              <a:rPr lang="fr-FR" altLang="fr-FR" sz="1600" dirty="0" smtClean="0">
                <a:latin typeface="Arial" charset="0"/>
                <a:cs typeface="Arial" charset="0"/>
              </a:rPr>
              <a:t>TIC.</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Un quart seulement des PME (10-29 pers.) ont une politique de </a:t>
            </a:r>
            <a:r>
              <a:rPr lang="fr-FR" altLang="fr-FR" sz="1600" dirty="0" smtClean="0">
                <a:latin typeface="Arial" charset="0"/>
                <a:cs typeface="Arial" charset="0"/>
              </a:rPr>
              <a:t>sécurité.</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Plus la taille des entreprises </a:t>
            </a:r>
            <a:r>
              <a:rPr lang="fr-FR" altLang="fr-FR" sz="1600" dirty="0" smtClean="0">
                <a:latin typeface="Arial" charset="0"/>
                <a:cs typeface="Arial" charset="0"/>
              </a:rPr>
              <a:t>augmente </a:t>
            </a:r>
            <a:r>
              <a:rPr lang="fr-FR" altLang="fr-FR" sz="1600" dirty="0">
                <a:latin typeface="Arial" charset="0"/>
                <a:cs typeface="Arial" charset="0"/>
              </a:rPr>
              <a:t>et plus les entreprises ont une politique de </a:t>
            </a:r>
            <a:r>
              <a:rPr lang="fr-FR" altLang="fr-FR" sz="1600" dirty="0" smtClean="0">
                <a:latin typeface="Arial" charset="0"/>
                <a:cs typeface="Arial" charset="0"/>
              </a:rPr>
              <a:t>sécurité.</a:t>
            </a:r>
            <a:endParaRPr lang="fr-FR" altLang="fr-FR" sz="1600" dirty="0">
              <a:latin typeface="Arial" charset="0"/>
              <a:cs typeface="Arial" charset="0"/>
            </a:endParaRPr>
          </a:p>
        </p:txBody>
      </p:sp>
    </p:spTree>
    <p:extLst>
      <p:ext uri="{BB962C8B-B14F-4D97-AF65-F5344CB8AC3E}">
        <p14:creationId xmlns:p14="http://schemas.microsoft.com/office/powerpoint/2010/main" val="2491375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Sécurité numérique des entreprises</a:t>
            </a:r>
            <a:endParaRPr lang="fr-FR" altLang="fr-FR" sz="2000" dirty="0">
              <a:latin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8134" y="477361"/>
            <a:ext cx="4464496" cy="5437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5076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73944" y="721395"/>
            <a:ext cx="7222604" cy="1400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ts val="600"/>
              </a:spcBef>
              <a:buFont typeface="Wingdings" pitchFamily="2" charset="2"/>
              <a:buChar char="§"/>
            </a:pPr>
            <a:r>
              <a:rPr lang="fr-FR" altLang="fr-FR" sz="1600" dirty="0">
                <a:latin typeface="Arial" charset="0"/>
                <a:cs typeface="Arial" charset="0"/>
              </a:rPr>
              <a:t>En 2015, en France, 28% des sociétés de 10 personnes ou plus déclaraient avoir une politique de sécurité face au risque de destruction ou d'altération de </a:t>
            </a:r>
            <a:r>
              <a:rPr lang="fr-FR" altLang="fr-FR" sz="1600" dirty="0" smtClean="0">
                <a:latin typeface="Arial" charset="0"/>
                <a:cs typeface="Arial" charset="0"/>
              </a:rPr>
              <a:t>données.</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Cette proportion était de près de 70% parmi les sociétés de 250 personnes ou </a:t>
            </a:r>
            <a:r>
              <a:rPr lang="fr-FR" altLang="fr-FR" sz="1600" dirty="0" smtClean="0">
                <a:latin typeface="Arial" charset="0"/>
                <a:cs typeface="Arial" charset="0"/>
              </a:rPr>
              <a:t>plus.</a:t>
            </a:r>
            <a:endParaRPr lang="fr-FR" altLang="fr-FR" sz="1600" dirty="0">
              <a:latin typeface="Arial" charset="0"/>
              <a:cs typeface="Arial" charset="0"/>
            </a:endParaRPr>
          </a:p>
        </p:txBody>
      </p:sp>
    </p:spTree>
    <p:extLst>
      <p:ext uri="{BB962C8B-B14F-4D97-AF65-F5344CB8AC3E}">
        <p14:creationId xmlns:p14="http://schemas.microsoft.com/office/powerpoint/2010/main" val="6769628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Sécurité numérique des entreprises</a:t>
            </a:r>
            <a:endParaRPr lang="fr-FR" altLang="fr-FR" sz="2000" dirty="0">
              <a:latin typeface="Verdana"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1437" y="484248"/>
            <a:ext cx="4627740" cy="5394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38210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73944" y="721395"/>
            <a:ext cx="7222604" cy="11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ts val="600"/>
              </a:spcBef>
              <a:buFont typeface="Wingdings" pitchFamily="2" charset="2"/>
              <a:buChar char="§"/>
            </a:pPr>
            <a:r>
              <a:rPr lang="fr-FR" altLang="fr-FR" sz="1600" dirty="0">
                <a:latin typeface="Arial" charset="0"/>
                <a:cs typeface="Arial" charset="0"/>
              </a:rPr>
              <a:t>Les problèmes liés à la sécurité ou à la production des données arrivent en cinquième position des obstacles pour la vente en ligne en </a:t>
            </a:r>
            <a:r>
              <a:rPr lang="fr-FR" altLang="fr-FR" sz="1600" dirty="0" smtClean="0">
                <a:latin typeface="Arial" charset="0"/>
                <a:cs typeface="Arial" charset="0"/>
              </a:rPr>
              <a:t>2016.</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Ils concernent 14% des entreprises ayant reçu des commandes sur un site web en France, contre 11% dans l'UE28 et seulement 6% en </a:t>
            </a:r>
            <a:r>
              <a:rPr lang="fr-FR" altLang="fr-FR" sz="1600" dirty="0" smtClean="0">
                <a:latin typeface="Arial" charset="0"/>
                <a:cs typeface="Arial" charset="0"/>
              </a:rPr>
              <a:t>Finlande.</a:t>
            </a:r>
            <a:endParaRPr lang="fr-FR" altLang="fr-FR" sz="1600" dirty="0">
              <a:latin typeface="Arial" charset="0"/>
              <a:cs typeface="Arial" charset="0"/>
            </a:endParaRPr>
          </a:p>
        </p:txBody>
      </p:sp>
    </p:spTree>
    <p:extLst>
      <p:ext uri="{BB962C8B-B14F-4D97-AF65-F5344CB8AC3E}">
        <p14:creationId xmlns:p14="http://schemas.microsoft.com/office/powerpoint/2010/main" val="11464110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Sécurité numérique des entreprises</a:t>
            </a:r>
            <a:endParaRPr lang="fr-FR" altLang="fr-FR" sz="2000" dirty="0">
              <a:latin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79" y="1153443"/>
            <a:ext cx="55245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1427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200" b="1" dirty="0" smtClean="0">
                <a:latin typeface="Verdana" pitchFamily="34" charset="0"/>
              </a:rPr>
              <a:t>Sources mobilisées</a:t>
            </a:r>
            <a:endParaRPr lang="fr-FR" altLang="fr-FR" sz="1200" dirty="0">
              <a:latin typeface="Verdana" pitchFamily="34" charset="0"/>
            </a:endParaRPr>
          </a:p>
        </p:txBody>
      </p:sp>
      <p:sp>
        <p:nvSpPr>
          <p:cNvPr id="3075" name="Text Box 3"/>
          <p:cNvSpPr txBox="1">
            <a:spLocks noChangeArrowheads="1"/>
          </p:cNvSpPr>
          <p:nvPr/>
        </p:nvSpPr>
        <p:spPr bwMode="auto">
          <a:xfrm>
            <a:off x="709079" y="793403"/>
            <a:ext cx="7222604"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spcBef>
                <a:spcPct val="50000"/>
              </a:spcBef>
              <a:buFont typeface="Wingdings" pitchFamily="2" charset="2"/>
              <a:buChar char="§"/>
            </a:pPr>
            <a:r>
              <a:rPr lang="fr-FR" altLang="fr-FR" sz="1600" dirty="0" smtClean="0">
                <a:latin typeface="Arial" charset="0"/>
                <a:cs typeface="Arial" charset="0"/>
              </a:rPr>
              <a:t>3 sources mobilisées :</a:t>
            </a:r>
            <a:endParaRPr lang="fr-FR" altLang="fr-FR" sz="1600" dirty="0">
              <a:latin typeface="Arial" charset="0"/>
              <a:cs typeface="Arial" charset="0"/>
            </a:endParaRPr>
          </a:p>
          <a:p>
            <a:pPr lvl="1">
              <a:spcBef>
                <a:spcPct val="50000"/>
              </a:spcBef>
              <a:buFont typeface="Wingdings" pitchFamily="2" charset="2"/>
              <a:buChar char="§"/>
            </a:pPr>
            <a:r>
              <a:rPr lang="fr-FR" altLang="fr-FR" sz="1600" dirty="0" smtClean="0">
                <a:latin typeface="Arial" charset="0"/>
                <a:cs typeface="Arial" charset="0"/>
              </a:rPr>
              <a:t>Indice </a:t>
            </a:r>
            <a:r>
              <a:rPr lang="fr-FR" altLang="fr-FR" sz="1600" dirty="0">
                <a:latin typeface="Arial" charset="0"/>
                <a:cs typeface="Arial" charset="0"/>
              </a:rPr>
              <a:t>relatif à l'économie et à la société </a:t>
            </a:r>
            <a:r>
              <a:rPr lang="fr-FR" altLang="fr-FR" sz="1600" dirty="0" smtClean="0">
                <a:latin typeface="Arial" charset="0"/>
                <a:cs typeface="Arial" charset="0"/>
              </a:rPr>
              <a:t>numériques, </a:t>
            </a:r>
            <a:r>
              <a:rPr lang="en-US" altLang="fr-FR" sz="1600" i="1" dirty="0">
                <a:latin typeface="Arial" charset="0"/>
                <a:cs typeface="Arial" charset="0"/>
              </a:rPr>
              <a:t>The Digital Economy and Society Index</a:t>
            </a:r>
            <a:r>
              <a:rPr lang="en-US" altLang="fr-FR" sz="1600" dirty="0">
                <a:latin typeface="Arial" charset="0"/>
                <a:cs typeface="Arial" charset="0"/>
              </a:rPr>
              <a:t> (DESI</a:t>
            </a:r>
            <a:r>
              <a:rPr lang="en-US" altLang="fr-FR" sz="1600" dirty="0" smtClean="0">
                <a:latin typeface="Arial" charset="0"/>
                <a:cs typeface="Arial" charset="0"/>
              </a:rPr>
              <a:t>), Commission Européenne</a:t>
            </a:r>
            <a:endParaRPr lang="fr-FR" altLang="fr-FR" sz="1600" dirty="0">
              <a:latin typeface="Arial" charset="0"/>
              <a:cs typeface="Arial" charset="0"/>
            </a:endParaRPr>
          </a:p>
          <a:p>
            <a:pPr lvl="1">
              <a:spcBef>
                <a:spcPct val="50000"/>
              </a:spcBef>
              <a:buFont typeface="Wingdings" pitchFamily="2" charset="2"/>
              <a:buChar char="§"/>
            </a:pPr>
            <a:r>
              <a:rPr lang="fr-FR" altLang="fr-FR" sz="1600" dirty="0" smtClean="0">
                <a:latin typeface="Arial" charset="0"/>
                <a:cs typeface="Arial" charset="0"/>
              </a:rPr>
              <a:t>Enquêtes </a:t>
            </a:r>
            <a:r>
              <a:rPr lang="fr-FR" altLang="fr-FR" sz="1600" dirty="0">
                <a:latin typeface="Arial" charset="0"/>
                <a:cs typeface="Arial" charset="0"/>
              </a:rPr>
              <a:t>sur l'utilisation des technologies d'information et de communication (TIC) dans les </a:t>
            </a:r>
            <a:r>
              <a:rPr lang="fr-FR" altLang="fr-FR" sz="1600" dirty="0" smtClean="0">
                <a:latin typeface="Arial" charset="0"/>
                <a:cs typeface="Arial" charset="0"/>
              </a:rPr>
              <a:t>entreprises, Eurostat</a:t>
            </a:r>
          </a:p>
          <a:p>
            <a:pPr lvl="1">
              <a:spcBef>
                <a:spcPct val="50000"/>
              </a:spcBef>
              <a:buFont typeface="Wingdings" pitchFamily="2" charset="2"/>
              <a:buChar char="§"/>
            </a:pPr>
            <a:r>
              <a:rPr lang="fr-FR" altLang="fr-FR" sz="1600" dirty="0">
                <a:latin typeface="Arial" charset="0"/>
                <a:cs typeface="Arial" charset="0"/>
              </a:rPr>
              <a:t>Baromètre des investissements numériques en France 2018, Accenture, IT for </a:t>
            </a:r>
            <a:r>
              <a:rPr lang="fr-FR" altLang="fr-FR" sz="1600" dirty="0" smtClean="0">
                <a:latin typeface="Arial" charset="0"/>
                <a:cs typeface="Arial" charset="0"/>
              </a:rPr>
              <a:t>Business</a:t>
            </a:r>
          </a:p>
          <a:p>
            <a:pPr>
              <a:spcBef>
                <a:spcPct val="50000"/>
              </a:spcBef>
              <a:buFont typeface="Wingdings" pitchFamily="2" charset="2"/>
              <a:buChar char="§"/>
            </a:pPr>
            <a:r>
              <a:rPr lang="fr-FR" altLang="fr-FR" sz="1600" dirty="0" smtClean="0">
                <a:latin typeface="Arial" charset="0"/>
                <a:cs typeface="Arial" charset="0"/>
              </a:rPr>
              <a:t>Zones </a:t>
            </a:r>
            <a:r>
              <a:rPr lang="fr-FR" altLang="fr-FR" sz="1600" dirty="0">
                <a:latin typeface="Arial" charset="0"/>
                <a:cs typeface="Arial" charset="0"/>
              </a:rPr>
              <a:t>géographiques d’intérêt : France, UE28, Finlande</a:t>
            </a:r>
          </a:p>
          <a:p>
            <a:pPr lvl="1">
              <a:spcBef>
                <a:spcPct val="50000"/>
              </a:spcBef>
              <a:buFont typeface="Wingdings" pitchFamily="2" charset="2"/>
              <a:buChar char="§"/>
            </a:pPr>
            <a:endParaRPr lang="fr-FR" altLang="fr-FR" sz="1600" dirty="0">
              <a:latin typeface="Arial" charset="0"/>
              <a:cs typeface="Arial" charset="0"/>
            </a:endParaRPr>
          </a:p>
        </p:txBody>
      </p:sp>
    </p:spTree>
    <p:extLst>
      <p:ext uri="{BB962C8B-B14F-4D97-AF65-F5344CB8AC3E}">
        <p14:creationId xmlns:p14="http://schemas.microsoft.com/office/powerpoint/2010/main" val="5855597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73944" y="721395"/>
            <a:ext cx="7222604" cy="2046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ts val="600"/>
              </a:spcBef>
              <a:buFont typeface="Wingdings" pitchFamily="2" charset="2"/>
              <a:buChar char="§"/>
            </a:pPr>
            <a:r>
              <a:rPr lang="fr-FR" altLang="fr-FR" sz="1600" dirty="0">
                <a:latin typeface="Arial" charset="0"/>
                <a:cs typeface="Arial" charset="0"/>
              </a:rPr>
              <a:t>Près d'un million de spécialistes en TIC en France en </a:t>
            </a:r>
            <a:r>
              <a:rPr lang="fr-FR" altLang="fr-FR" sz="1600" dirty="0" smtClean="0">
                <a:latin typeface="Arial" charset="0"/>
                <a:cs typeface="Arial" charset="0"/>
              </a:rPr>
              <a:t>2017.</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3,7% de  l'emploi total en France en 2017 (3,7% UE28), contre 6,8% en </a:t>
            </a:r>
            <a:r>
              <a:rPr lang="fr-FR" altLang="fr-FR" sz="1600" dirty="0" smtClean="0">
                <a:latin typeface="Arial" charset="0"/>
                <a:cs typeface="Arial" charset="0"/>
              </a:rPr>
              <a:t>Finlande.</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Proportion des jeunes baisse sur la période, notamment en Finlande et en </a:t>
            </a:r>
            <a:r>
              <a:rPr lang="fr-FR" altLang="fr-FR" sz="1600" dirty="0" smtClean="0">
                <a:latin typeface="Arial" charset="0"/>
                <a:cs typeface="Arial" charset="0"/>
              </a:rPr>
              <a:t>France.</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Près de 80% de </a:t>
            </a:r>
            <a:r>
              <a:rPr lang="fr-FR" altLang="fr-FR" sz="1600" dirty="0" smtClean="0">
                <a:latin typeface="Arial" charset="0"/>
                <a:cs typeface="Arial" charset="0"/>
              </a:rPr>
              <a:t>diplômés </a:t>
            </a:r>
            <a:r>
              <a:rPr lang="fr-FR" altLang="fr-FR" sz="1600" dirty="0">
                <a:latin typeface="Arial" charset="0"/>
                <a:cs typeface="Arial" charset="0"/>
              </a:rPr>
              <a:t>du supérieur en France mais en progression seulement de 3,2% par an entre 2005 et </a:t>
            </a:r>
            <a:r>
              <a:rPr lang="fr-FR" altLang="fr-FR" sz="1600" dirty="0" smtClean="0">
                <a:latin typeface="Arial" charset="0"/>
                <a:cs typeface="Arial" charset="0"/>
              </a:rPr>
              <a:t>2017.</a:t>
            </a:r>
            <a:endParaRPr lang="fr-FR" altLang="fr-FR" sz="1600" dirty="0">
              <a:latin typeface="Arial" charset="0"/>
              <a:cs typeface="Arial" charset="0"/>
            </a:endParaRPr>
          </a:p>
        </p:txBody>
      </p:sp>
    </p:spTree>
    <p:extLst>
      <p:ext uri="{BB962C8B-B14F-4D97-AF65-F5344CB8AC3E}">
        <p14:creationId xmlns:p14="http://schemas.microsoft.com/office/powerpoint/2010/main" val="4093586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Sécurité numérique des entreprises</a:t>
            </a:r>
            <a:endParaRPr lang="fr-FR" altLang="fr-FR" sz="2000" dirty="0">
              <a:latin typeface="Verdana"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947" y="649387"/>
            <a:ext cx="4581183" cy="5313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85210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73944" y="721395"/>
            <a:ext cx="7222604" cy="180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ts val="600"/>
              </a:spcBef>
              <a:buFont typeface="Wingdings" pitchFamily="2" charset="2"/>
              <a:buChar char="§"/>
            </a:pPr>
            <a:r>
              <a:rPr lang="fr-FR" altLang="fr-FR" sz="1600" dirty="0">
                <a:latin typeface="Arial" charset="0"/>
                <a:cs typeface="Arial" charset="0"/>
              </a:rPr>
              <a:t>19% des entreprisses françaises ont organisé en 2017 des formations pour développer / améliorer les compétences en TIC de leur </a:t>
            </a:r>
            <a:r>
              <a:rPr lang="fr-FR" altLang="fr-FR" sz="1600" dirty="0" smtClean="0">
                <a:latin typeface="Arial" charset="0"/>
                <a:cs typeface="Arial" charset="0"/>
              </a:rPr>
              <a:t>personnel.</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Une proportion stable depuis </a:t>
            </a:r>
            <a:r>
              <a:rPr lang="fr-FR" altLang="fr-FR" sz="1600" dirty="0" smtClean="0">
                <a:latin typeface="Arial" charset="0"/>
                <a:cs typeface="Arial" charset="0"/>
              </a:rPr>
              <a:t>2012.</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On est loin des 38% en </a:t>
            </a:r>
            <a:r>
              <a:rPr lang="fr-FR" altLang="fr-FR" sz="1600" dirty="0" smtClean="0">
                <a:latin typeface="Arial" charset="0"/>
                <a:cs typeface="Arial" charset="0"/>
              </a:rPr>
              <a:t>Finlande.</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a:latin typeface="Arial" charset="0"/>
                <a:cs typeface="Arial" charset="0"/>
              </a:rPr>
              <a:t>Cette proportion atteint 66% dans les GE françaises, partagée à moitié entre spécialistes TIC et autres </a:t>
            </a:r>
            <a:r>
              <a:rPr lang="fr-FR" altLang="fr-FR" sz="1600" dirty="0" smtClean="0">
                <a:latin typeface="Arial" charset="0"/>
                <a:cs typeface="Arial" charset="0"/>
              </a:rPr>
              <a:t>employés.</a:t>
            </a:r>
            <a:endParaRPr lang="fr-FR" altLang="fr-FR" sz="1600" dirty="0">
              <a:latin typeface="Arial" charset="0"/>
              <a:cs typeface="Arial" charset="0"/>
            </a:endParaRPr>
          </a:p>
        </p:txBody>
      </p:sp>
    </p:spTree>
    <p:extLst>
      <p:ext uri="{BB962C8B-B14F-4D97-AF65-F5344CB8AC3E}">
        <p14:creationId xmlns:p14="http://schemas.microsoft.com/office/powerpoint/2010/main" val="42527037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En résumé</a:t>
            </a:r>
            <a:endParaRPr lang="fr-FR" altLang="fr-FR" sz="2000" dirty="0">
              <a:latin typeface="Verdana" pitchFamily="34" charset="0"/>
            </a:endParaRPr>
          </a:p>
        </p:txBody>
      </p:sp>
      <p:sp>
        <p:nvSpPr>
          <p:cNvPr id="3075" name="Text Box 3"/>
          <p:cNvSpPr txBox="1">
            <a:spLocks noChangeArrowheads="1"/>
          </p:cNvSpPr>
          <p:nvPr/>
        </p:nvSpPr>
        <p:spPr bwMode="auto">
          <a:xfrm>
            <a:off x="673944" y="721395"/>
            <a:ext cx="7222604"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ts val="600"/>
              </a:spcBef>
              <a:buFont typeface="Wingdings" pitchFamily="2" charset="2"/>
              <a:buChar char="§"/>
            </a:pPr>
            <a:r>
              <a:rPr lang="fr-FR" altLang="fr-FR" sz="1600" dirty="0" smtClean="0">
                <a:latin typeface="Arial" charset="0"/>
                <a:cs typeface="Arial" charset="0"/>
              </a:rPr>
              <a:t>Des entreprises </a:t>
            </a:r>
            <a:r>
              <a:rPr lang="fr-FR" altLang="fr-FR" sz="1600" dirty="0">
                <a:latin typeface="Arial" charset="0"/>
                <a:cs typeface="Arial" charset="0"/>
              </a:rPr>
              <a:t>françaises </a:t>
            </a:r>
            <a:r>
              <a:rPr lang="fr-FR" altLang="fr-FR" sz="1600" dirty="0" smtClean="0">
                <a:latin typeface="Arial" charset="0"/>
                <a:cs typeface="Arial" charset="0"/>
              </a:rPr>
              <a:t>dans la moyenne européenne, autrement dit en retard numérique sur leurs homologues du nord de l’Europe</a:t>
            </a:r>
            <a:endParaRPr lang="fr-FR" altLang="fr-FR" sz="1600" dirty="0">
              <a:latin typeface="Arial" charset="0"/>
              <a:cs typeface="Arial" charset="0"/>
            </a:endParaRPr>
          </a:p>
          <a:p>
            <a:pPr algn="just">
              <a:spcBef>
                <a:spcPts val="600"/>
              </a:spcBef>
              <a:buFont typeface="Wingdings" pitchFamily="2" charset="2"/>
              <a:buChar char="§"/>
            </a:pPr>
            <a:r>
              <a:rPr lang="fr-FR" altLang="fr-FR" sz="1600" dirty="0" smtClean="0">
                <a:latin typeface="Arial" charset="0"/>
                <a:cs typeface="Arial" charset="0"/>
              </a:rPr>
              <a:t>Grande disparité entre les PME et les GE</a:t>
            </a:r>
          </a:p>
          <a:p>
            <a:pPr algn="just">
              <a:spcBef>
                <a:spcPts val="600"/>
              </a:spcBef>
              <a:buFont typeface="Wingdings" pitchFamily="2" charset="2"/>
              <a:buChar char="§"/>
            </a:pPr>
            <a:r>
              <a:rPr lang="fr-FR" altLang="fr-FR" sz="1600" dirty="0" smtClean="0">
                <a:latin typeface="Arial" charset="0"/>
                <a:cs typeface="Arial" charset="0"/>
              </a:rPr>
              <a:t>Les craintes liées à la </a:t>
            </a:r>
            <a:r>
              <a:rPr lang="fr-FR" altLang="fr-FR" sz="1600" dirty="0" err="1" smtClean="0">
                <a:latin typeface="Arial" charset="0"/>
                <a:cs typeface="Arial" charset="0"/>
              </a:rPr>
              <a:t>cybersécurité</a:t>
            </a:r>
            <a:r>
              <a:rPr lang="fr-FR" altLang="fr-FR" sz="1600" dirty="0" smtClean="0">
                <a:latin typeface="Arial" charset="0"/>
                <a:cs typeface="Arial" charset="0"/>
              </a:rPr>
              <a:t> ne semblent pas être un frein majeur à la transformation digitale des entreprises</a:t>
            </a:r>
          </a:p>
          <a:p>
            <a:pPr>
              <a:spcBef>
                <a:spcPts val="600"/>
              </a:spcBef>
              <a:buFont typeface="Wingdings" pitchFamily="2" charset="2"/>
              <a:buChar char="§"/>
            </a:pPr>
            <a:endParaRPr lang="fr-FR" altLang="fr-FR" sz="1600" dirty="0" smtClean="0">
              <a:latin typeface="Arial" charset="0"/>
              <a:cs typeface="Arial" charset="0"/>
            </a:endParaRPr>
          </a:p>
          <a:p>
            <a:pPr>
              <a:spcBef>
                <a:spcPts val="600"/>
              </a:spcBef>
              <a:buFont typeface="Wingdings" pitchFamily="2" charset="2"/>
              <a:buChar char="§"/>
            </a:pPr>
            <a:r>
              <a:rPr lang="fr-FR" altLang="fr-FR" sz="1600" dirty="0" smtClean="0">
                <a:latin typeface="Arial" charset="0"/>
                <a:cs typeface="Arial" charset="0"/>
              </a:rPr>
              <a:t>9 </a:t>
            </a:r>
            <a:r>
              <a:rPr lang="fr-FR" altLang="fr-FR" sz="1600" dirty="0">
                <a:latin typeface="Arial" charset="0"/>
                <a:cs typeface="Arial" charset="0"/>
              </a:rPr>
              <a:t>GE sur 10 ont enregistré au moins une attaque </a:t>
            </a:r>
            <a:r>
              <a:rPr lang="fr-FR" altLang="fr-FR" sz="1600" dirty="0" smtClean="0">
                <a:latin typeface="Arial" charset="0"/>
                <a:cs typeface="Arial" charset="0"/>
              </a:rPr>
              <a:t>au cours des 12 derniers mois</a:t>
            </a:r>
            <a:endParaRPr lang="fr-FR" altLang="fr-FR" sz="1600" dirty="0">
              <a:latin typeface="Arial" charset="0"/>
              <a:cs typeface="Arial" charset="0"/>
            </a:endParaRPr>
          </a:p>
          <a:p>
            <a:pPr>
              <a:spcBef>
                <a:spcPts val="600"/>
              </a:spcBef>
              <a:buFont typeface="Wingdings" pitchFamily="2" charset="2"/>
              <a:buChar char="§"/>
            </a:pPr>
            <a:r>
              <a:rPr lang="fr-FR" altLang="fr-FR" sz="1600" dirty="0">
                <a:latin typeface="Arial" charset="0"/>
                <a:cs typeface="Arial" charset="0"/>
              </a:rPr>
              <a:t>Sensibiliser ses collaborateurs aux enjeux de </a:t>
            </a:r>
            <a:r>
              <a:rPr lang="fr-FR" altLang="fr-FR" sz="1600" dirty="0" err="1">
                <a:latin typeface="Arial" charset="0"/>
                <a:cs typeface="Arial" charset="0"/>
              </a:rPr>
              <a:t>cybersécurité</a:t>
            </a:r>
            <a:endParaRPr lang="fr-FR" altLang="fr-FR" sz="1600" dirty="0">
              <a:latin typeface="Arial" charset="0"/>
              <a:cs typeface="Arial" charset="0"/>
            </a:endParaRPr>
          </a:p>
          <a:p>
            <a:pPr>
              <a:spcBef>
                <a:spcPts val="600"/>
              </a:spcBef>
              <a:buFont typeface="Wingdings" pitchFamily="2" charset="2"/>
              <a:buChar char="§"/>
            </a:pPr>
            <a:r>
              <a:rPr lang="fr-FR" altLang="fr-FR" sz="1600" dirty="0" smtClean="0">
                <a:latin typeface="Arial" charset="0"/>
                <a:cs typeface="Arial" charset="0"/>
              </a:rPr>
              <a:t>Anticiper : mettre en place une défense proactive et réactive</a:t>
            </a:r>
          </a:p>
          <a:p>
            <a:pPr>
              <a:spcBef>
                <a:spcPts val="600"/>
              </a:spcBef>
              <a:buFont typeface="Wingdings" pitchFamily="2" charset="2"/>
              <a:buChar char="§"/>
            </a:pPr>
            <a:r>
              <a:rPr lang="fr-FR" altLang="fr-FR" sz="1600" dirty="0" smtClean="0">
                <a:latin typeface="Arial" charset="0"/>
                <a:cs typeface="Arial" charset="0"/>
              </a:rPr>
              <a:t>La question du budget sécurité</a:t>
            </a:r>
            <a:endParaRPr lang="fr-FR" altLang="fr-FR" sz="1600" dirty="0">
              <a:latin typeface="Arial" charset="0"/>
              <a:cs typeface="Arial" charset="0"/>
            </a:endParaRPr>
          </a:p>
          <a:p>
            <a:pPr>
              <a:spcBef>
                <a:spcPts val="600"/>
              </a:spcBef>
              <a:buFont typeface="Wingdings" pitchFamily="2" charset="2"/>
              <a:buChar char="§"/>
            </a:pPr>
            <a:r>
              <a:rPr lang="fr-FR" altLang="fr-FR" sz="1600" dirty="0" smtClean="0">
                <a:latin typeface="Arial" charset="0"/>
                <a:cs typeface="Arial" charset="0"/>
              </a:rPr>
              <a:t>Concurrence sur les compétences (PME / GE, </a:t>
            </a:r>
            <a:r>
              <a:rPr lang="fr-FR" altLang="fr-FR" sz="1600" dirty="0" err="1" smtClean="0">
                <a:latin typeface="Arial" charset="0"/>
                <a:cs typeface="Arial" charset="0"/>
              </a:rPr>
              <a:t>Admintrations</a:t>
            </a:r>
            <a:r>
              <a:rPr lang="fr-FR" altLang="fr-FR" sz="1600" dirty="0" smtClean="0">
                <a:latin typeface="Arial" charset="0"/>
                <a:cs typeface="Arial" charset="0"/>
              </a:rPr>
              <a:t>)</a:t>
            </a:r>
            <a:endParaRPr lang="fr-FR" altLang="fr-FR" sz="1600" dirty="0">
              <a:latin typeface="Arial" charset="0"/>
              <a:cs typeface="Arial" charset="0"/>
            </a:endParaRPr>
          </a:p>
        </p:txBody>
      </p:sp>
    </p:spTree>
    <p:extLst>
      <p:ext uri="{BB962C8B-B14F-4D97-AF65-F5344CB8AC3E}">
        <p14:creationId xmlns:p14="http://schemas.microsoft.com/office/powerpoint/2010/main" val="24225370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En résumé</a:t>
            </a:r>
            <a:endParaRPr lang="fr-FR" altLang="fr-FR" sz="2000" dirty="0">
              <a:latin typeface="Verdana" pitchFamily="34" charset="0"/>
            </a:endParaRPr>
          </a:p>
        </p:txBody>
      </p:sp>
      <p:sp>
        <p:nvSpPr>
          <p:cNvPr id="3075" name="Text Box 3"/>
          <p:cNvSpPr txBox="1">
            <a:spLocks noChangeArrowheads="1"/>
          </p:cNvSpPr>
          <p:nvPr/>
        </p:nvSpPr>
        <p:spPr bwMode="auto">
          <a:xfrm>
            <a:off x="673944" y="721395"/>
            <a:ext cx="7222604"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marL="0" indent="0">
              <a:spcBef>
                <a:spcPts val="600"/>
              </a:spcBef>
            </a:pPr>
            <a:r>
              <a:rPr lang="fr-FR" altLang="fr-FR" sz="1600" dirty="0">
                <a:effectLst>
                  <a:outerShdw blurRad="38100" dist="38100" dir="2700000" algn="tl">
                    <a:srgbClr val="000000">
                      <a:alpha val="43137"/>
                    </a:srgbClr>
                  </a:outerShdw>
                </a:effectLst>
                <a:latin typeface="Arial" charset="0"/>
                <a:cs typeface="Arial" charset="0"/>
              </a:rPr>
              <a:t>Baromètre des investissements numériques en France 2018, </a:t>
            </a:r>
            <a:r>
              <a:rPr lang="fr-FR" altLang="fr-FR" sz="1600" dirty="0" smtClean="0">
                <a:effectLst>
                  <a:outerShdw blurRad="38100" dist="38100" dir="2700000" algn="tl">
                    <a:srgbClr val="000000">
                      <a:alpha val="43137"/>
                    </a:srgbClr>
                  </a:outerShdw>
                </a:effectLst>
                <a:latin typeface="Arial" charset="0"/>
                <a:cs typeface="Arial" charset="0"/>
              </a:rPr>
              <a:t/>
            </a:r>
            <a:br>
              <a:rPr lang="fr-FR" altLang="fr-FR" sz="1600" dirty="0" smtClean="0">
                <a:effectLst>
                  <a:outerShdw blurRad="38100" dist="38100" dir="2700000" algn="tl">
                    <a:srgbClr val="000000">
                      <a:alpha val="43137"/>
                    </a:srgbClr>
                  </a:outerShdw>
                </a:effectLst>
                <a:latin typeface="Arial" charset="0"/>
                <a:cs typeface="Arial" charset="0"/>
              </a:rPr>
            </a:br>
            <a:r>
              <a:rPr lang="fr-FR" altLang="fr-FR" sz="1600" i="1" dirty="0" smtClean="0">
                <a:effectLst>
                  <a:outerShdw blurRad="38100" dist="38100" dir="2700000" algn="tl">
                    <a:srgbClr val="000000">
                      <a:alpha val="43137"/>
                    </a:srgbClr>
                  </a:outerShdw>
                </a:effectLst>
                <a:latin typeface="Arial" charset="0"/>
                <a:cs typeface="Arial" charset="0"/>
              </a:rPr>
              <a:t>Accenture</a:t>
            </a:r>
            <a:r>
              <a:rPr lang="fr-FR" altLang="fr-FR" sz="1600" i="1" dirty="0">
                <a:effectLst>
                  <a:outerShdw blurRad="38100" dist="38100" dir="2700000" algn="tl">
                    <a:srgbClr val="000000">
                      <a:alpha val="43137"/>
                    </a:srgbClr>
                  </a:outerShdw>
                </a:effectLst>
                <a:latin typeface="Arial" charset="0"/>
                <a:cs typeface="Arial" charset="0"/>
              </a:rPr>
              <a:t>, IT for Business</a:t>
            </a:r>
          </a:p>
          <a:p>
            <a:pPr>
              <a:spcBef>
                <a:spcPts val="600"/>
              </a:spcBef>
              <a:buFont typeface="Wingdings" pitchFamily="2" charset="2"/>
              <a:buChar char="§"/>
            </a:pPr>
            <a:r>
              <a:rPr lang="fr-FR" altLang="fr-FR" sz="1600" dirty="0" smtClean="0">
                <a:latin typeface="Arial" charset="0"/>
                <a:cs typeface="Arial" charset="0"/>
              </a:rPr>
              <a:t>Le </a:t>
            </a:r>
            <a:r>
              <a:rPr lang="fr-FR" altLang="fr-FR" sz="1600" dirty="0">
                <a:latin typeface="Arial" charset="0"/>
                <a:cs typeface="Arial" charset="0"/>
              </a:rPr>
              <a:t>défi principal posé par la transformation digitale à moyen terme reste les risques en matière de sécurité, pour un DSI sur </a:t>
            </a:r>
            <a:r>
              <a:rPr lang="fr-FR" altLang="fr-FR" sz="1600" dirty="0" smtClean="0">
                <a:latin typeface="Arial" charset="0"/>
                <a:cs typeface="Arial" charset="0"/>
              </a:rPr>
              <a:t>deux</a:t>
            </a:r>
            <a:endParaRPr lang="fr-FR" altLang="fr-FR" sz="1600" dirty="0">
              <a:latin typeface="Arial" charset="0"/>
              <a:cs typeface="Arial" charset="0"/>
            </a:endParaRPr>
          </a:p>
          <a:p>
            <a:pPr>
              <a:spcBef>
                <a:spcPts val="600"/>
              </a:spcBef>
              <a:buFont typeface="Wingdings" pitchFamily="2" charset="2"/>
              <a:buChar char="§"/>
            </a:pPr>
            <a:r>
              <a:rPr lang="fr-FR" altLang="fr-FR" sz="1600" dirty="0" smtClean="0">
                <a:latin typeface="Arial" charset="0"/>
                <a:cs typeface="Arial" charset="0"/>
              </a:rPr>
              <a:t>La </a:t>
            </a:r>
            <a:r>
              <a:rPr lang="fr-FR" altLang="fr-FR" sz="1600" dirty="0" err="1">
                <a:latin typeface="Arial" charset="0"/>
                <a:cs typeface="Arial" charset="0"/>
              </a:rPr>
              <a:t>cybersécurité</a:t>
            </a:r>
            <a:r>
              <a:rPr lang="fr-FR" altLang="fr-FR" sz="1600" dirty="0">
                <a:latin typeface="Arial" charset="0"/>
                <a:cs typeface="Arial" charset="0"/>
              </a:rPr>
              <a:t> est un poste d’investissements prioritaire pour les DSI, elle représente </a:t>
            </a:r>
            <a:r>
              <a:rPr lang="fr-FR" altLang="fr-FR" sz="1600" dirty="0" smtClean="0">
                <a:latin typeface="Arial" charset="0"/>
                <a:cs typeface="Arial" charset="0"/>
              </a:rPr>
              <a:t>16 % </a:t>
            </a:r>
            <a:r>
              <a:rPr lang="fr-FR" altLang="fr-FR" sz="1600" dirty="0">
                <a:latin typeface="Arial" charset="0"/>
                <a:cs typeface="Arial" charset="0"/>
              </a:rPr>
              <a:t>des investissements IT en </a:t>
            </a:r>
            <a:r>
              <a:rPr lang="fr-FR" altLang="fr-FR" sz="1600" dirty="0" smtClean="0">
                <a:latin typeface="Arial" charset="0"/>
                <a:cs typeface="Arial" charset="0"/>
              </a:rPr>
              <a:t>2018</a:t>
            </a:r>
            <a:endParaRPr lang="fr-FR" altLang="fr-FR" sz="1600" dirty="0">
              <a:latin typeface="Arial" charset="0"/>
              <a:cs typeface="Arial" charset="0"/>
            </a:endParaRPr>
          </a:p>
          <a:p>
            <a:pPr>
              <a:spcBef>
                <a:spcPts val="600"/>
              </a:spcBef>
              <a:buFont typeface="Wingdings" pitchFamily="2" charset="2"/>
              <a:buChar char="§"/>
            </a:pPr>
            <a:r>
              <a:rPr lang="fr-FR" altLang="fr-FR" sz="1600" dirty="0" smtClean="0">
                <a:latin typeface="Arial" charset="0"/>
                <a:cs typeface="Arial" charset="0"/>
              </a:rPr>
              <a:t>Les </a:t>
            </a:r>
            <a:r>
              <a:rPr lang="fr-FR" altLang="fr-FR" sz="1600" dirty="0">
                <a:latin typeface="Arial" charset="0"/>
                <a:cs typeface="Arial" charset="0"/>
              </a:rPr>
              <a:t>projets en matière de sécurité s’accélèrent et concernent plus de trois quarts des entreprises (projets en cours ou pilote</a:t>
            </a:r>
            <a:r>
              <a:rPr lang="fr-FR" altLang="fr-FR" sz="1600" dirty="0" smtClean="0">
                <a:latin typeface="Arial" charset="0"/>
                <a:cs typeface="Arial" charset="0"/>
              </a:rPr>
              <a:t>)</a:t>
            </a:r>
            <a:endParaRPr lang="fr-FR" altLang="fr-FR" sz="1600" dirty="0">
              <a:latin typeface="Arial" charset="0"/>
              <a:cs typeface="Arial" charset="0"/>
            </a:endParaRPr>
          </a:p>
          <a:p>
            <a:pPr>
              <a:spcBef>
                <a:spcPts val="600"/>
              </a:spcBef>
              <a:buFont typeface="Wingdings" pitchFamily="2" charset="2"/>
              <a:buChar char="§"/>
            </a:pPr>
            <a:r>
              <a:rPr lang="fr-FR" altLang="fr-FR" sz="1600" dirty="0" smtClean="0">
                <a:latin typeface="Arial" charset="0"/>
                <a:cs typeface="Arial" charset="0"/>
              </a:rPr>
              <a:t>Parmi </a:t>
            </a:r>
            <a:r>
              <a:rPr lang="fr-FR" altLang="fr-FR" sz="1600" dirty="0">
                <a:latin typeface="Arial" charset="0"/>
                <a:cs typeface="Arial" charset="0"/>
              </a:rPr>
              <a:t>les métiers de demain, </a:t>
            </a:r>
            <a:r>
              <a:rPr lang="fr-FR" altLang="fr-FR" sz="1600" dirty="0" smtClean="0">
                <a:latin typeface="Arial" charset="0"/>
                <a:cs typeface="Arial" charset="0"/>
              </a:rPr>
              <a:t>62 % </a:t>
            </a:r>
            <a:r>
              <a:rPr lang="fr-FR" altLang="fr-FR" sz="1600" dirty="0">
                <a:latin typeface="Arial" charset="0"/>
                <a:cs typeface="Arial" charset="0"/>
              </a:rPr>
              <a:t>des DSI identifient les « </a:t>
            </a:r>
            <a:r>
              <a:rPr lang="fr-FR" altLang="fr-FR" sz="1600" i="1" dirty="0" err="1">
                <a:latin typeface="Arial" charset="0"/>
                <a:cs typeface="Arial" charset="0"/>
              </a:rPr>
              <a:t>security</a:t>
            </a:r>
            <a:r>
              <a:rPr lang="fr-FR" altLang="fr-FR" sz="1600" i="1" dirty="0">
                <a:latin typeface="Arial" charset="0"/>
                <a:cs typeface="Arial" charset="0"/>
              </a:rPr>
              <a:t> managers </a:t>
            </a:r>
            <a:r>
              <a:rPr lang="fr-FR" altLang="fr-FR" sz="1600" dirty="0">
                <a:latin typeface="Arial" charset="0"/>
                <a:cs typeface="Arial" charset="0"/>
              </a:rPr>
              <a:t>» parmi les profils les plus à même de renforcer le positionnement de la DSI comme partenaire de la croissance de </a:t>
            </a:r>
            <a:r>
              <a:rPr lang="fr-FR" altLang="fr-FR" sz="1600" dirty="0" smtClean="0">
                <a:latin typeface="Arial" charset="0"/>
                <a:cs typeface="Arial" charset="0"/>
              </a:rPr>
              <a:t>l’entreprise</a:t>
            </a:r>
            <a:endParaRPr lang="fr-FR" altLang="fr-FR" sz="1600" dirty="0">
              <a:latin typeface="Arial" charset="0"/>
              <a:cs typeface="Arial" charset="0"/>
            </a:endParaRPr>
          </a:p>
        </p:txBody>
      </p:sp>
    </p:spTree>
    <p:extLst>
      <p:ext uri="{BB962C8B-B14F-4D97-AF65-F5344CB8AC3E}">
        <p14:creationId xmlns:p14="http://schemas.microsoft.com/office/powerpoint/2010/main" val="32440370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1152525" y="1009650"/>
            <a:ext cx="71501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6858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marL="0" indent="0">
              <a:spcBef>
                <a:spcPct val="50000"/>
              </a:spcBef>
              <a:defRPr/>
            </a:pPr>
            <a:endParaRPr lang="fr-FR" altLang="fr-FR" sz="1600" dirty="0">
              <a:latin typeface="Arial" charset="0"/>
              <a:cs typeface="Arial" charset="0"/>
            </a:endParaRPr>
          </a:p>
          <a:p>
            <a:pPr marL="0" indent="0">
              <a:spcBef>
                <a:spcPct val="50000"/>
              </a:spcBef>
              <a:defRPr/>
            </a:pPr>
            <a:endParaRPr lang="fr-FR" altLang="fr-FR" sz="1600" dirty="0">
              <a:latin typeface="Arial" charset="0"/>
              <a:cs typeface="Arial" charset="0"/>
            </a:endParaRPr>
          </a:p>
          <a:p>
            <a:pPr marL="0" indent="0">
              <a:spcBef>
                <a:spcPct val="50000"/>
              </a:spcBef>
              <a:defRPr/>
            </a:pPr>
            <a:endParaRPr lang="fr-FR" altLang="fr-FR" sz="1600" dirty="0">
              <a:latin typeface="Arial" charset="0"/>
              <a:cs typeface="Arial" charset="0"/>
            </a:endParaRPr>
          </a:p>
          <a:p>
            <a:pPr marL="0" indent="0">
              <a:spcBef>
                <a:spcPct val="50000"/>
              </a:spcBef>
              <a:defRPr/>
            </a:pPr>
            <a:r>
              <a:rPr lang="fr-FR" altLang="fr-FR" dirty="0">
                <a:latin typeface="Arial" charset="0"/>
                <a:cs typeface="Arial" charset="0"/>
              </a:rPr>
              <a:t>	</a:t>
            </a:r>
            <a:r>
              <a:rPr lang="fr-FR" altLang="fr-FR" sz="2200" dirty="0">
                <a:latin typeface="Arial" charset="0"/>
                <a:cs typeface="Arial" charset="0"/>
              </a:rPr>
              <a:t>Merci de votre attention</a:t>
            </a:r>
          </a:p>
          <a:p>
            <a:pPr marL="0" indent="0">
              <a:spcBef>
                <a:spcPct val="50000"/>
              </a:spcBef>
              <a:defRPr/>
            </a:pPr>
            <a:endParaRPr lang="fr-FR" altLang="fr-FR" sz="2200" dirty="0">
              <a:latin typeface="Arial" charset="0"/>
              <a:cs typeface="Arial" charset="0"/>
            </a:endParaRPr>
          </a:p>
          <a:p>
            <a:pPr marL="0" indent="0">
              <a:spcBef>
                <a:spcPct val="50000"/>
              </a:spcBef>
              <a:defRPr/>
            </a:pPr>
            <a:r>
              <a:rPr lang="fr-FR" altLang="fr-FR" sz="2200" dirty="0">
                <a:latin typeface="Arial" charset="0"/>
                <a:cs typeface="Arial" charset="0"/>
              </a:rPr>
              <a:t>	Vos questions …</a:t>
            </a:r>
          </a:p>
          <a:p>
            <a:pPr lvl="2">
              <a:spcBef>
                <a:spcPct val="50000"/>
              </a:spcBef>
              <a:buFont typeface="Wingdings" pitchFamily="2" charset="2"/>
              <a:buChar char="§"/>
              <a:defRPr/>
            </a:pPr>
            <a:endParaRPr lang="fr-FR" altLang="fr-FR" sz="1600" dirty="0">
              <a:latin typeface="Arial" charset="0"/>
              <a:cs typeface="Arial" charset="0"/>
            </a:endParaRPr>
          </a:p>
        </p:txBody>
      </p:sp>
    </p:spTree>
    <p:extLst>
      <p:ext uri="{BB962C8B-B14F-4D97-AF65-F5344CB8AC3E}">
        <p14:creationId xmlns:p14="http://schemas.microsoft.com/office/powerpoint/2010/main" val="2683331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DESI</a:t>
            </a:r>
            <a:endParaRPr lang="fr-FR" altLang="fr-FR" sz="2000" dirty="0">
              <a:latin typeface="Verdana" pitchFamily="34" charset="0"/>
            </a:endParaRPr>
          </a:p>
        </p:txBody>
      </p:sp>
      <p:sp>
        <p:nvSpPr>
          <p:cNvPr id="3075" name="Text Box 3"/>
          <p:cNvSpPr txBox="1">
            <a:spLocks noChangeArrowheads="1"/>
          </p:cNvSpPr>
          <p:nvPr/>
        </p:nvSpPr>
        <p:spPr bwMode="auto">
          <a:xfrm>
            <a:off x="647973" y="793403"/>
            <a:ext cx="7222604"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marL="0" indent="0">
              <a:spcBef>
                <a:spcPct val="50000"/>
              </a:spcBef>
            </a:pPr>
            <a:r>
              <a:rPr lang="fr-FR" altLang="fr-FR" sz="1600" i="1" dirty="0" smtClean="0">
                <a:latin typeface="Arial" charset="0"/>
                <a:cs typeface="Arial" charset="0"/>
              </a:rPr>
              <a:t>The </a:t>
            </a:r>
            <a:r>
              <a:rPr lang="fr-FR" altLang="fr-FR" sz="1600" i="1" dirty="0">
                <a:latin typeface="Arial" charset="0"/>
                <a:cs typeface="Arial" charset="0"/>
              </a:rPr>
              <a:t>Digital Economy and Society Index (DESI), Commission Européenne</a:t>
            </a:r>
          </a:p>
          <a:p>
            <a:pPr lvl="1">
              <a:spcBef>
                <a:spcPct val="50000"/>
              </a:spcBef>
              <a:buFont typeface="Wingdings" pitchFamily="2" charset="2"/>
              <a:buChar char="§"/>
            </a:pPr>
            <a:r>
              <a:rPr lang="fr-FR" altLang="fr-FR" sz="1600" dirty="0">
                <a:latin typeface="Arial" charset="0"/>
                <a:cs typeface="Arial" charset="0"/>
              </a:rPr>
              <a:t>L'indice DESI suit les progrès réalisés par les États membres concernant leur mutation </a:t>
            </a:r>
            <a:r>
              <a:rPr lang="fr-FR" altLang="fr-FR" sz="1600" dirty="0" smtClean="0">
                <a:latin typeface="Arial" charset="0"/>
                <a:cs typeface="Arial" charset="0"/>
              </a:rPr>
              <a:t>numérique</a:t>
            </a:r>
          </a:p>
          <a:p>
            <a:pPr lvl="1" algn="just">
              <a:spcBef>
                <a:spcPct val="50000"/>
              </a:spcBef>
              <a:buFont typeface="Wingdings" pitchFamily="2" charset="2"/>
              <a:buChar char="§"/>
            </a:pPr>
            <a:r>
              <a:rPr lang="fr-FR" altLang="fr-FR" sz="1600" dirty="0" smtClean="0">
                <a:latin typeface="Arial" charset="0"/>
                <a:cs typeface="Arial" charset="0"/>
              </a:rPr>
              <a:t>Indice composite qui s’articule autour de 5 thématiques :</a:t>
            </a:r>
          </a:p>
          <a:p>
            <a:pPr lvl="2" algn="just">
              <a:spcBef>
                <a:spcPct val="50000"/>
              </a:spcBef>
              <a:buFont typeface="Wingdings" pitchFamily="2" charset="2"/>
              <a:buChar char="§"/>
            </a:pPr>
            <a:r>
              <a:rPr lang="fr-FR" altLang="fr-FR" sz="1600" dirty="0" smtClean="0">
                <a:latin typeface="Arial" charset="0"/>
                <a:cs typeface="Arial" charset="0"/>
              </a:rPr>
              <a:t>Connectivité (Haut </a:t>
            </a:r>
            <a:r>
              <a:rPr lang="fr-FR" altLang="fr-FR" sz="1600" dirty="0">
                <a:latin typeface="Arial" charset="0"/>
                <a:cs typeface="Arial" charset="0"/>
              </a:rPr>
              <a:t>débit fixe, haut débit mobile, vitesse du haut débit et </a:t>
            </a:r>
            <a:r>
              <a:rPr lang="fr-FR" altLang="fr-FR" sz="1600" dirty="0" smtClean="0">
                <a:latin typeface="Arial" charset="0"/>
                <a:cs typeface="Arial" charset="0"/>
              </a:rPr>
              <a:t>prix)</a:t>
            </a:r>
            <a:endParaRPr lang="fr-FR" altLang="fr-FR" sz="1600" dirty="0">
              <a:latin typeface="Arial" charset="0"/>
              <a:cs typeface="Arial" charset="0"/>
            </a:endParaRPr>
          </a:p>
          <a:p>
            <a:pPr lvl="2" algn="just">
              <a:spcBef>
                <a:spcPct val="50000"/>
              </a:spcBef>
              <a:buFont typeface="Wingdings" pitchFamily="2" charset="2"/>
              <a:buChar char="§"/>
            </a:pPr>
            <a:r>
              <a:rPr lang="fr-FR" altLang="fr-FR" sz="1600" dirty="0" smtClean="0">
                <a:latin typeface="Arial" charset="0"/>
                <a:cs typeface="Arial" charset="0"/>
              </a:rPr>
              <a:t>Capital humain (Utilisation </a:t>
            </a:r>
            <a:r>
              <a:rPr lang="fr-FR" altLang="fr-FR" sz="1600" dirty="0">
                <a:latin typeface="Arial" charset="0"/>
                <a:cs typeface="Arial" charset="0"/>
              </a:rPr>
              <a:t>d'internet, compétences numériques élémentaires et </a:t>
            </a:r>
            <a:r>
              <a:rPr lang="fr-FR" altLang="fr-FR" sz="1600" dirty="0" smtClean="0">
                <a:latin typeface="Arial" charset="0"/>
                <a:cs typeface="Arial" charset="0"/>
              </a:rPr>
              <a:t>avancées)</a:t>
            </a:r>
            <a:endParaRPr lang="fr-FR" altLang="fr-FR" sz="1600" dirty="0">
              <a:latin typeface="Arial" charset="0"/>
              <a:cs typeface="Arial" charset="0"/>
            </a:endParaRPr>
          </a:p>
          <a:p>
            <a:pPr lvl="2" algn="just">
              <a:spcBef>
                <a:spcPct val="50000"/>
              </a:spcBef>
              <a:buFont typeface="Wingdings" pitchFamily="2" charset="2"/>
              <a:buChar char="§"/>
            </a:pPr>
            <a:r>
              <a:rPr lang="fr-FR" altLang="fr-FR" sz="1600" dirty="0" smtClean="0">
                <a:latin typeface="Arial" charset="0"/>
                <a:cs typeface="Arial" charset="0"/>
              </a:rPr>
              <a:t>Utilisation </a:t>
            </a:r>
            <a:r>
              <a:rPr lang="fr-FR" altLang="fr-FR" sz="1600" dirty="0">
                <a:latin typeface="Arial" charset="0"/>
                <a:cs typeface="Arial" charset="0"/>
              </a:rPr>
              <a:t>des services </a:t>
            </a:r>
            <a:r>
              <a:rPr lang="fr-FR" altLang="fr-FR" sz="1600" dirty="0" smtClean="0">
                <a:latin typeface="Arial" charset="0"/>
                <a:cs typeface="Arial" charset="0"/>
              </a:rPr>
              <a:t>internet (Utilisation </a:t>
            </a:r>
            <a:r>
              <a:rPr lang="fr-FR" altLang="fr-FR" sz="1600" dirty="0">
                <a:latin typeface="Arial" charset="0"/>
                <a:cs typeface="Arial" charset="0"/>
              </a:rPr>
              <a:t>par les citoyens des services de contenu, de communication et de transactions en </a:t>
            </a:r>
            <a:r>
              <a:rPr lang="fr-FR" altLang="fr-FR" sz="1600" dirty="0" smtClean="0">
                <a:latin typeface="Arial" charset="0"/>
                <a:cs typeface="Arial" charset="0"/>
              </a:rPr>
              <a:t>ligne)</a:t>
            </a:r>
            <a:endParaRPr lang="fr-FR" altLang="fr-FR" sz="1600" dirty="0">
              <a:latin typeface="Arial" charset="0"/>
              <a:cs typeface="Arial" charset="0"/>
            </a:endParaRPr>
          </a:p>
          <a:p>
            <a:pPr lvl="2" algn="just">
              <a:spcBef>
                <a:spcPct val="50000"/>
              </a:spcBef>
              <a:buFont typeface="Wingdings" pitchFamily="2" charset="2"/>
              <a:buChar char="§"/>
            </a:pPr>
            <a:r>
              <a:rPr lang="fr-FR" altLang="fr-FR" sz="1600" dirty="0" smtClean="0">
                <a:latin typeface="Arial" charset="0"/>
                <a:cs typeface="Arial" charset="0"/>
              </a:rPr>
              <a:t>Intégration </a:t>
            </a:r>
            <a:r>
              <a:rPr lang="fr-FR" altLang="fr-FR" sz="1600" dirty="0">
                <a:latin typeface="Arial" charset="0"/>
                <a:cs typeface="Arial" charset="0"/>
              </a:rPr>
              <a:t>de la technologie </a:t>
            </a:r>
            <a:r>
              <a:rPr lang="fr-FR" altLang="fr-FR" sz="1600" dirty="0" smtClean="0">
                <a:latin typeface="Arial" charset="0"/>
                <a:cs typeface="Arial" charset="0"/>
              </a:rPr>
              <a:t>numérique : passage </a:t>
            </a:r>
            <a:r>
              <a:rPr lang="fr-FR" altLang="fr-FR" sz="1600" dirty="0">
                <a:latin typeface="Arial" charset="0"/>
                <a:cs typeface="Arial" charset="0"/>
              </a:rPr>
              <a:t>des entreprises au numérique et commerce en ligne</a:t>
            </a:r>
          </a:p>
          <a:p>
            <a:pPr lvl="2" algn="just">
              <a:spcBef>
                <a:spcPct val="50000"/>
              </a:spcBef>
              <a:buFont typeface="Wingdings" pitchFamily="2" charset="2"/>
              <a:buChar char="§"/>
            </a:pPr>
            <a:r>
              <a:rPr lang="fr-FR" altLang="fr-FR" sz="1600" dirty="0" smtClean="0">
                <a:latin typeface="Arial" charset="0"/>
                <a:cs typeface="Arial" charset="0"/>
              </a:rPr>
              <a:t>Services </a:t>
            </a:r>
            <a:r>
              <a:rPr lang="fr-FR" altLang="fr-FR" sz="1600" dirty="0">
                <a:latin typeface="Arial" charset="0"/>
                <a:cs typeface="Arial" charset="0"/>
              </a:rPr>
              <a:t>publics </a:t>
            </a:r>
            <a:r>
              <a:rPr lang="fr-FR" altLang="fr-FR" sz="1600" dirty="0" smtClean="0">
                <a:latin typeface="Arial" charset="0"/>
                <a:cs typeface="Arial" charset="0"/>
              </a:rPr>
              <a:t>numériques : Administration </a:t>
            </a:r>
            <a:r>
              <a:rPr lang="fr-FR" altLang="fr-FR" sz="1600" dirty="0">
                <a:latin typeface="Arial" charset="0"/>
                <a:cs typeface="Arial" charset="0"/>
              </a:rPr>
              <a:t>en ligne</a:t>
            </a:r>
          </a:p>
          <a:p>
            <a:pPr lvl="2">
              <a:spcBef>
                <a:spcPct val="50000"/>
              </a:spcBef>
              <a:buFont typeface="Wingdings" pitchFamily="2" charset="2"/>
              <a:buChar char="§"/>
            </a:pPr>
            <a:endParaRPr lang="fr-FR" altLang="fr-FR" sz="1600" dirty="0">
              <a:latin typeface="Arial" charset="0"/>
              <a:cs typeface="Arial" charset="0"/>
            </a:endParaRPr>
          </a:p>
        </p:txBody>
      </p:sp>
    </p:spTree>
    <p:extLst>
      <p:ext uri="{BB962C8B-B14F-4D97-AF65-F5344CB8AC3E}">
        <p14:creationId xmlns:p14="http://schemas.microsoft.com/office/powerpoint/2010/main" val="3152812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Enquêtes TIC</a:t>
            </a:r>
            <a:endParaRPr lang="fr-FR" altLang="fr-FR" sz="2000" dirty="0">
              <a:latin typeface="Verdana" pitchFamily="34" charset="0"/>
            </a:endParaRPr>
          </a:p>
        </p:txBody>
      </p:sp>
      <p:sp>
        <p:nvSpPr>
          <p:cNvPr id="3075" name="Text Box 3"/>
          <p:cNvSpPr txBox="1">
            <a:spLocks noChangeArrowheads="1"/>
          </p:cNvSpPr>
          <p:nvPr/>
        </p:nvSpPr>
        <p:spPr bwMode="auto">
          <a:xfrm>
            <a:off x="647973" y="793403"/>
            <a:ext cx="722260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marL="0" indent="0">
              <a:spcBef>
                <a:spcPts val="0"/>
              </a:spcBef>
            </a:pPr>
            <a:r>
              <a:rPr lang="fr-FR" altLang="fr-FR" sz="1600" i="1" dirty="0">
                <a:latin typeface="Arial" charset="0"/>
                <a:cs typeface="Arial" charset="0"/>
              </a:rPr>
              <a:t>Enquêtes sur l'utilisation des technologies d'information et de communication (TIC) dans les entreprises, Eurostat</a:t>
            </a:r>
          </a:p>
          <a:p>
            <a:pPr lvl="1" algn="just">
              <a:spcBef>
                <a:spcPts val="0"/>
              </a:spcBef>
              <a:buFont typeface="Wingdings" pitchFamily="2" charset="2"/>
              <a:buChar char="§"/>
            </a:pPr>
            <a:r>
              <a:rPr lang="fr-FR" altLang="fr-FR" sz="1600" dirty="0" smtClean="0">
                <a:latin typeface="Arial" charset="0"/>
                <a:cs typeface="Arial" charset="0"/>
              </a:rPr>
              <a:t>Enquête annuelle : 2002, 2006-2017</a:t>
            </a:r>
          </a:p>
          <a:p>
            <a:pPr lvl="1" algn="just">
              <a:spcBef>
                <a:spcPts val="0"/>
              </a:spcBef>
              <a:buFont typeface="Wingdings" pitchFamily="2" charset="2"/>
              <a:buChar char="§"/>
            </a:pPr>
            <a:r>
              <a:rPr lang="fr-FR" altLang="fr-FR" sz="1600" dirty="0" smtClean="0">
                <a:latin typeface="Arial" charset="0"/>
                <a:cs typeface="Arial" charset="0"/>
              </a:rPr>
              <a:t>Unités </a:t>
            </a:r>
            <a:r>
              <a:rPr lang="fr-FR" altLang="fr-FR" sz="1600" dirty="0">
                <a:latin typeface="Arial" charset="0"/>
                <a:cs typeface="Arial" charset="0"/>
              </a:rPr>
              <a:t>légales d'au moins 10 personnes occupées. </a:t>
            </a:r>
            <a:endParaRPr lang="fr-FR" altLang="fr-FR" sz="1600" dirty="0" smtClean="0">
              <a:latin typeface="Arial" charset="0"/>
              <a:cs typeface="Arial" charset="0"/>
            </a:endParaRPr>
          </a:p>
          <a:p>
            <a:pPr lvl="1" algn="just">
              <a:spcBef>
                <a:spcPts val="0"/>
              </a:spcBef>
              <a:buFont typeface="Wingdings" pitchFamily="2" charset="2"/>
              <a:buChar char="§"/>
            </a:pPr>
            <a:r>
              <a:rPr lang="fr-FR" altLang="fr-FR" sz="1600" dirty="0" smtClean="0">
                <a:latin typeface="Arial" charset="0"/>
                <a:cs typeface="Arial" charset="0"/>
              </a:rPr>
              <a:t>Les </a:t>
            </a:r>
            <a:r>
              <a:rPr lang="fr-FR" altLang="fr-FR" sz="1600" dirty="0">
                <a:latin typeface="Arial" charset="0"/>
                <a:cs typeface="Arial" charset="0"/>
              </a:rPr>
              <a:t>activités concernées, en NAF </a:t>
            </a:r>
            <a:r>
              <a:rPr lang="fr-FR" altLang="fr-FR" sz="1600" dirty="0" err="1">
                <a:latin typeface="Arial" charset="0"/>
                <a:cs typeface="Arial" charset="0"/>
              </a:rPr>
              <a:t>rév</a:t>
            </a:r>
            <a:r>
              <a:rPr lang="fr-FR" altLang="fr-FR" sz="1600" dirty="0">
                <a:latin typeface="Arial" charset="0"/>
                <a:cs typeface="Arial" charset="0"/>
              </a:rPr>
              <a:t>. 2, sont les sections C à J, L, N, ainsi que les divisions 69 à 74, le groupe </a:t>
            </a:r>
            <a:r>
              <a:rPr lang="fr-FR" altLang="fr-FR" sz="1600" dirty="0" smtClean="0">
                <a:latin typeface="Arial" charset="0"/>
                <a:cs typeface="Arial" charset="0"/>
              </a:rPr>
              <a:t>95.1</a:t>
            </a:r>
          </a:p>
          <a:p>
            <a:pPr lvl="1" algn="just">
              <a:spcBef>
                <a:spcPts val="0"/>
              </a:spcBef>
              <a:buFont typeface="Wingdings" pitchFamily="2" charset="2"/>
              <a:buChar char="§"/>
            </a:pPr>
            <a:r>
              <a:rPr lang="fr-FR" altLang="fr-FR" sz="1600" dirty="0" smtClean="0">
                <a:latin typeface="Arial" charset="0"/>
                <a:cs typeface="Arial" charset="0"/>
              </a:rPr>
              <a:t>Tronc </a:t>
            </a:r>
            <a:r>
              <a:rPr lang="fr-FR" altLang="fr-FR" sz="1600" dirty="0">
                <a:latin typeface="Arial" charset="0"/>
                <a:cs typeface="Arial" charset="0"/>
              </a:rPr>
              <a:t>commun portant sur trois thèmes principaux </a:t>
            </a:r>
            <a:r>
              <a:rPr lang="fr-FR" altLang="fr-FR" sz="1600" dirty="0" smtClean="0">
                <a:latin typeface="Arial" charset="0"/>
                <a:cs typeface="Arial" charset="0"/>
              </a:rPr>
              <a:t>: équipement </a:t>
            </a:r>
            <a:r>
              <a:rPr lang="fr-FR" altLang="fr-FR" sz="1600" dirty="0">
                <a:latin typeface="Arial" charset="0"/>
                <a:cs typeface="Arial" charset="0"/>
              </a:rPr>
              <a:t>en TIC, accès et usage d'Internet, commerce </a:t>
            </a:r>
            <a:r>
              <a:rPr lang="fr-FR" altLang="fr-FR" sz="1600" dirty="0" smtClean="0">
                <a:latin typeface="Arial" charset="0"/>
                <a:cs typeface="Arial" charset="0"/>
              </a:rPr>
              <a:t>électronique</a:t>
            </a:r>
          </a:p>
          <a:p>
            <a:pPr lvl="1" algn="just">
              <a:spcBef>
                <a:spcPts val="0"/>
              </a:spcBef>
              <a:buFont typeface="Wingdings" pitchFamily="2" charset="2"/>
              <a:buChar char="§"/>
            </a:pPr>
            <a:r>
              <a:rPr lang="fr-FR" altLang="fr-FR" sz="1600" dirty="0" smtClean="0">
                <a:latin typeface="Arial" charset="0"/>
                <a:cs typeface="Arial" charset="0"/>
              </a:rPr>
              <a:t>+ un </a:t>
            </a:r>
            <a:r>
              <a:rPr lang="fr-FR" altLang="fr-FR" sz="1600" dirty="0">
                <a:latin typeface="Arial" charset="0"/>
                <a:cs typeface="Arial" charset="0"/>
              </a:rPr>
              <a:t>ou plusieurs module(s) traitant d'un thème nouveau </a:t>
            </a:r>
            <a:r>
              <a:rPr lang="fr-FR" altLang="fr-FR" sz="1600" dirty="0" smtClean="0">
                <a:latin typeface="Arial" charset="0"/>
                <a:cs typeface="Arial" charset="0"/>
              </a:rPr>
              <a:t>: en </a:t>
            </a:r>
            <a:r>
              <a:rPr lang="fr-FR" altLang="fr-FR" sz="1600" dirty="0">
                <a:latin typeface="Arial" charset="0"/>
                <a:cs typeface="Arial" charset="0"/>
              </a:rPr>
              <a:t>2015, les thèmes abordés sont les spécialistes en TIC et compétences, le partage électronique d’information sur le SCM, le partage automatique de l’information au sein de l’entreprise, la sécurité des </a:t>
            </a:r>
            <a:r>
              <a:rPr lang="fr-FR" altLang="fr-FR" sz="1600" dirty="0" smtClean="0">
                <a:latin typeface="Arial" charset="0"/>
                <a:cs typeface="Arial" charset="0"/>
              </a:rPr>
              <a:t>TIC </a:t>
            </a:r>
          </a:p>
          <a:p>
            <a:pPr lvl="1" algn="just">
              <a:spcBef>
                <a:spcPts val="0"/>
              </a:spcBef>
              <a:buFont typeface="Wingdings" pitchFamily="2" charset="2"/>
              <a:buChar char="§"/>
            </a:pPr>
            <a:r>
              <a:rPr lang="fr-FR" altLang="fr-FR" sz="1600" dirty="0" smtClean="0">
                <a:latin typeface="Arial" charset="0"/>
                <a:cs typeface="Arial" charset="0"/>
              </a:rPr>
              <a:t>Depuis </a:t>
            </a:r>
            <a:r>
              <a:rPr lang="fr-FR" altLang="fr-FR" sz="1600" dirty="0">
                <a:latin typeface="Arial" charset="0"/>
                <a:cs typeface="Arial" charset="0"/>
              </a:rPr>
              <a:t>2012, à la demande du </a:t>
            </a:r>
            <a:r>
              <a:rPr lang="fr-FR" altLang="fr-FR" sz="1600" dirty="0" err="1">
                <a:latin typeface="Arial" charset="0"/>
                <a:cs typeface="Arial" charset="0"/>
              </a:rPr>
              <a:t>Cnis</a:t>
            </a:r>
            <a:r>
              <a:rPr lang="fr-FR" altLang="fr-FR" sz="1600" dirty="0">
                <a:latin typeface="Arial" charset="0"/>
                <a:cs typeface="Arial" charset="0"/>
              </a:rPr>
              <a:t>, elle est accompagnée une fois tous les 5 ans environ d'une enquête sur les entreprises de moins de 10 personnes occupées (enquête TIC - TPE</a:t>
            </a:r>
            <a:r>
              <a:rPr lang="fr-FR" altLang="fr-FR" sz="1600" dirty="0" smtClean="0">
                <a:latin typeface="Arial" charset="0"/>
                <a:cs typeface="Arial" charset="0"/>
              </a:rPr>
              <a:t>)</a:t>
            </a:r>
          </a:p>
          <a:p>
            <a:pPr lvl="1" algn="just">
              <a:spcBef>
                <a:spcPts val="0"/>
              </a:spcBef>
              <a:buFont typeface="Wingdings" pitchFamily="2" charset="2"/>
              <a:buChar char="§"/>
            </a:pPr>
            <a:r>
              <a:rPr lang="fr-FR" altLang="fr-FR" sz="1600" dirty="0" smtClean="0">
                <a:latin typeface="Arial" charset="0"/>
                <a:cs typeface="Arial" charset="0"/>
              </a:rPr>
              <a:t>Taux de réponse en 2017 : 79,7% (12.527 UL) en France, </a:t>
            </a:r>
            <a:br>
              <a:rPr lang="fr-FR" altLang="fr-FR" sz="1600" dirty="0" smtClean="0">
                <a:latin typeface="Arial" charset="0"/>
                <a:cs typeface="Arial" charset="0"/>
              </a:rPr>
            </a:br>
            <a:r>
              <a:rPr lang="fr-FR" altLang="fr-FR" sz="1600" dirty="0" smtClean="0">
                <a:latin typeface="Arial" charset="0"/>
                <a:cs typeface="Arial" charset="0"/>
              </a:rPr>
              <a:t>68% (4.306 UL) en Finlande</a:t>
            </a:r>
            <a:endParaRPr lang="fr-FR" altLang="fr-FR" sz="1600" dirty="0">
              <a:latin typeface="Arial" charset="0"/>
              <a:cs typeface="Arial" charset="0"/>
            </a:endParaRPr>
          </a:p>
        </p:txBody>
      </p:sp>
    </p:spTree>
    <p:extLst>
      <p:ext uri="{BB962C8B-B14F-4D97-AF65-F5344CB8AC3E}">
        <p14:creationId xmlns:p14="http://schemas.microsoft.com/office/powerpoint/2010/main" val="2555965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Baromètre investissements numériques</a:t>
            </a:r>
            <a:endParaRPr lang="fr-FR" altLang="fr-FR" sz="2000" dirty="0">
              <a:latin typeface="Verdana" pitchFamily="34" charset="0"/>
            </a:endParaRPr>
          </a:p>
        </p:txBody>
      </p:sp>
      <p:sp>
        <p:nvSpPr>
          <p:cNvPr id="3075" name="Text Box 3"/>
          <p:cNvSpPr txBox="1">
            <a:spLocks noChangeArrowheads="1"/>
          </p:cNvSpPr>
          <p:nvPr/>
        </p:nvSpPr>
        <p:spPr bwMode="auto">
          <a:xfrm>
            <a:off x="647973" y="793403"/>
            <a:ext cx="722260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marL="0" indent="0">
              <a:spcBef>
                <a:spcPts val="0"/>
              </a:spcBef>
            </a:pPr>
            <a:r>
              <a:rPr lang="fr-FR" altLang="fr-FR" sz="1600" i="1" dirty="0">
                <a:latin typeface="Arial" charset="0"/>
                <a:cs typeface="Arial" charset="0"/>
              </a:rPr>
              <a:t>Baromètre des investissements numériques en France </a:t>
            </a:r>
            <a:r>
              <a:rPr lang="fr-FR" altLang="fr-FR" sz="1600" i="1" dirty="0" smtClean="0">
                <a:latin typeface="Arial" charset="0"/>
                <a:cs typeface="Arial" charset="0"/>
              </a:rPr>
              <a:t>2018</a:t>
            </a:r>
            <a:endParaRPr lang="fr-FR" altLang="fr-FR" sz="1600" i="1" dirty="0">
              <a:latin typeface="Arial" charset="0"/>
              <a:cs typeface="Arial" charset="0"/>
            </a:endParaRPr>
          </a:p>
          <a:p>
            <a:pPr lvl="1" algn="just">
              <a:spcBef>
                <a:spcPts val="0"/>
              </a:spcBef>
              <a:buFont typeface="Wingdings" pitchFamily="2" charset="2"/>
              <a:buChar char="§"/>
            </a:pPr>
            <a:r>
              <a:rPr lang="fr-FR" altLang="fr-FR" sz="1600" dirty="0">
                <a:latin typeface="Arial" charset="0"/>
                <a:cs typeface="Arial" charset="0"/>
              </a:rPr>
              <a:t>Accenture, IT for Business</a:t>
            </a:r>
            <a:endParaRPr lang="fr-FR" altLang="fr-FR" sz="1600" dirty="0" smtClean="0">
              <a:latin typeface="Arial" charset="0"/>
              <a:cs typeface="Arial" charset="0"/>
            </a:endParaRPr>
          </a:p>
          <a:p>
            <a:pPr lvl="1" algn="just">
              <a:spcBef>
                <a:spcPts val="0"/>
              </a:spcBef>
              <a:buFont typeface="Wingdings" pitchFamily="2" charset="2"/>
              <a:buChar char="§"/>
            </a:pPr>
            <a:r>
              <a:rPr lang="fr-FR" altLang="fr-FR" sz="1600" dirty="0" smtClean="0">
                <a:latin typeface="Arial" charset="0"/>
                <a:cs typeface="Arial" charset="0"/>
              </a:rPr>
              <a:t>100 </a:t>
            </a:r>
            <a:r>
              <a:rPr lang="fr-FR" altLang="fr-FR" sz="1600" dirty="0">
                <a:latin typeface="Arial" charset="0"/>
                <a:cs typeface="Arial" charset="0"/>
              </a:rPr>
              <a:t>entretiens téléphoniques ont été réalisés auprès de directeurs informatiques </a:t>
            </a:r>
            <a:r>
              <a:rPr lang="fr-FR" altLang="fr-FR" sz="1600" dirty="0" smtClean="0">
                <a:latin typeface="Arial" charset="0"/>
                <a:cs typeface="Arial" charset="0"/>
              </a:rPr>
              <a:t>(63) et </a:t>
            </a:r>
            <a:r>
              <a:rPr lang="fr-FR" altLang="fr-FR" sz="1600" dirty="0">
                <a:latin typeface="Arial" charset="0"/>
                <a:cs typeface="Arial" charset="0"/>
              </a:rPr>
              <a:t>Directeurs de </a:t>
            </a:r>
            <a:r>
              <a:rPr lang="fr-FR" altLang="fr-FR" sz="1600" dirty="0" smtClean="0">
                <a:latin typeface="Arial" charset="0"/>
                <a:cs typeface="Arial" charset="0"/>
              </a:rPr>
              <a:t>l’innovation, marketing et digital (37) </a:t>
            </a:r>
          </a:p>
          <a:p>
            <a:pPr lvl="1" algn="just">
              <a:spcBef>
                <a:spcPts val="0"/>
              </a:spcBef>
              <a:buFont typeface="Wingdings" pitchFamily="2" charset="2"/>
              <a:buChar char="§"/>
            </a:pPr>
            <a:r>
              <a:rPr lang="fr-FR" altLang="fr-FR" sz="1600" dirty="0" smtClean="0">
                <a:latin typeface="Arial" charset="0"/>
                <a:cs typeface="Arial" charset="0"/>
              </a:rPr>
              <a:t>parmi </a:t>
            </a:r>
            <a:r>
              <a:rPr lang="fr-FR" altLang="fr-FR" sz="1600" dirty="0">
                <a:latin typeface="Arial" charset="0"/>
                <a:cs typeface="Arial" charset="0"/>
              </a:rPr>
              <a:t>les </a:t>
            </a:r>
            <a:r>
              <a:rPr lang="fr-FR" altLang="fr-FR" sz="1600" dirty="0" smtClean="0">
                <a:latin typeface="Arial" charset="0"/>
                <a:cs typeface="Arial" charset="0"/>
              </a:rPr>
              <a:t>1.000 </a:t>
            </a:r>
            <a:r>
              <a:rPr lang="fr-FR" altLang="fr-FR" sz="1600" dirty="0">
                <a:latin typeface="Arial" charset="0"/>
                <a:cs typeface="Arial" charset="0"/>
              </a:rPr>
              <a:t>premiers groupes français en terme de chiffre d’affaires entre novembre 2017 et avril 2018 </a:t>
            </a:r>
            <a:endParaRPr lang="fr-FR" altLang="fr-FR" sz="1600" dirty="0" smtClean="0">
              <a:latin typeface="Arial" charset="0"/>
              <a:cs typeface="Arial" charset="0"/>
            </a:endParaRPr>
          </a:p>
          <a:p>
            <a:pPr marL="1200150" lvl="2" indent="-285750" algn="just">
              <a:spcBef>
                <a:spcPts val="0"/>
              </a:spcBef>
              <a:buFont typeface="Arial" panose="020B0604020202020204" pitchFamily="34" charset="0"/>
              <a:buChar char="−"/>
            </a:pPr>
            <a:r>
              <a:rPr lang="fr-FR" altLang="fr-FR" sz="1600" dirty="0" smtClean="0">
                <a:latin typeface="Arial" charset="0"/>
                <a:cs typeface="Arial" charset="0"/>
              </a:rPr>
              <a:t>23% (CA &lt; 500M€), 38% (500M€ - 2Mds€), 39% (&gt; 2Mds€)</a:t>
            </a:r>
          </a:p>
          <a:p>
            <a:pPr marL="1200150" lvl="2" indent="-285750" algn="just">
              <a:spcBef>
                <a:spcPts val="0"/>
              </a:spcBef>
              <a:buFont typeface="Arial" panose="020B0604020202020204" pitchFamily="34" charset="0"/>
              <a:buChar char="−"/>
            </a:pPr>
            <a:r>
              <a:rPr lang="fr-FR" altLang="fr-FR" sz="1600" dirty="0" smtClean="0">
                <a:latin typeface="Arial" charset="0"/>
                <a:cs typeface="Arial" charset="0"/>
              </a:rPr>
              <a:t>50% (Services), 50% (Industrie)</a:t>
            </a:r>
            <a:endParaRPr lang="fr-FR" altLang="fr-FR" sz="1600" dirty="0">
              <a:latin typeface="Arial" charset="0"/>
              <a:cs typeface="Arial" charset="0"/>
            </a:endParaRPr>
          </a:p>
        </p:txBody>
      </p:sp>
    </p:spTree>
    <p:extLst>
      <p:ext uri="{BB962C8B-B14F-4D97-AF65-F5344CB8AC3E}">
        <p14:creationId xmlns:p14="http://schemas.microsoft.com/office/powerpoint/2010/main" val="737821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DESI</a:t>
            </a:r>
            <a:endParaRPr lang="fr-FR" altLang="fr-FR" sz="2000" dirty="0">
              <a:latin typeface="Verdana"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8872" y="557592"/>
            <a:ext cx="4572856" cy="5276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670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Commentaires</a:t>
            </a:r>
            <a:endParaRPr lang="fr-FR" altLang="fr-FR" sz="2000" dirty="0">
              <a:latin typeface="Verdana" pitchFamily="34" charset="0"/>
            </a:endParaRPr>
          </a:p>
        </p:txBody>
      </p:sp>
      <p:sp>
        <p:nvSpPr>
          <p:cNvPr id="3075" name="Text Box 3"/>
          <p:cNvSpPr txBox="1">
            <a:spLocks noChangeArrowheads="1"/>
          </p:cNvSpPr>
          <p:nvPr/>
        </p:nvSpPr>
        <p:spPr bwMode="auto">
          <a:xfrm>
            <a:off x="647973" y="793403"/>
            <a:ext cx="7222604"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85750" indent="-285750">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just">
              <a:spcBef>
                <a:spcPct val="50000"/>
              </a:spcBef>
              <a:buFont typeface="Wingdings" pitchFamily="2" charset="2"/>
              <a:buChar char="§"/>
            </a:pPr>
            <a:r>
              <a:rPr lang="fr-FR" altLang="fr-FR" sz="1600" dirty="0">
                <a:latin typeface="Arial" charset="0"/>
                <a:cs typeface="Arial" charset="0"/>
              </a:rPr>
              <a:t>La France se classe </a:t>
            </a:r>
            <a:r>
              <a:rPr lang="fr-FR" altLang="fr-FR" sz="1600" dirty="0" smtClean="0">
                <a:latin typeface="Arial" charset="0"/>
                <a:cs typeface="Arial" charset="0"/>
              </a:rPr>
              <a:t>18</a:t>
            </a:r>
            <a:r>
              <a:rPr lang="fr-FR" altLang="fr-FR" sz="1600" baseline="30000" dirty="0" smtClean="0">
                <a:latin typeface="Arial" charset="0"/>
                <a:cs typeface="Arial" charset="0"/>
              </a:rPr>
              <a:t>ème</a:t>
            </a:r>
            <a:r>
              <a:rPr lang="fr-FR" altLang="fr-FR" sz="1600" dirty="0" smtClean="0">
                <a:latin typeface="Arial" charset="0"/>
                <a:cs typeface="Arial" charset="0"/>
              </a:rPr>
              <a:t> </a:t>
            </a:r>
            <a:r>
              <a:rPr lang="fr-FR" altLang="fr-FR" sz="1600" dirty="0">
                <a:latin typeface="Arial" charset="0"/>
                <a:cs typeface="Arial" charset="0"/>
              </a:rPr>
              <a:t>sur les 28 États membres de l'UE. Dans l'ensemble, elle conserve son classement </a:t>
            </a:r>
            <a:r>
              <a:rPr lang="fr-FR" altLang="fr-FR" sz="1600" dirty="0" smtClean="0">
                <a:latin typeface="Arial" charset="0"/>
                <a:cs typeface="Arial" charset="0"/>
              </a:rPr>
              <a:t> avec </a:t>
            </a:r>
            <a:r>
              <a:rPr lang="fr-FR" altLang="fr-FR" sz="1600" dirty="0">
                <a:latin typeface="Arial" charset="0"/>
                <a:cs typeface="Arial" charset="0"/>
              </a:rPr>
              <a:t>quelques légères améliorations de sa note, réalisant globalement quelques </a:t>
            </a:r>
            <a:r>
              <a:rPr lang="fr-FR" altLang="fr-FR" sz="1600" dirty="0" smtClean="0">
                <a:latin typeface="Arial" charset="0"/>
                <a:cs typeface="Arial" charset="0"/>
              </a:rPr>
              <a:t>progrès.</a:t>
            </a:r>
            <a:endParaRPr lang="fr-FR" altLang="fr-FR" sz="1600" dirty="0">
              <a:latin typeface="Arial" charset="0"/>
              <a:cs typeface="Arial" charset="0"/>
            </a:endParaRPr>
          </a:p>
          <a:p>
            <a:pPr algn="just">
              <a:spcBef>
                <a:spcPct val="50000"/>
              </a:spcBef>
              <a:buFont typeface="Wingdings" pitchFamily="2" charset="2"/>
              <a:buChar char="§"/>
            </a:pPr>
            <a:r>
              <a:rPr lang="fr-FR" altLang="fr-FR" sz="1600" dirty="0">
                <a:latin typeface="Arial" charset="0"/>
                <a:cs typeface="Arial" charset="0"/>
              </a:rPr>
              <a:t>La France fait partie du groupe de pays obtenant des résultats </a:t>
            </a:r>
            <a:r>
              <a:rPr lang="fr-FR" altLang="fr-FR" sz="1600" dirty="0" smtClean="0">
                <a:latin typeface="Arial" charset="0"/>
                <a:cs typeface="Arial" charset="0"/>
              </a:rPr>
              <a:t>moyens que sont </a:t>
            </a:r>
            <a:r>
              <a:rPr lang="fr-FR" altLang="fr-FR" sz="1600" dirty="0">
                <a:latin typeface="Arial" charset="0"/>
                <a:cs typeface="Arial" charset="0"/>
              </a:rPr>
              <a:t>l'Espagne, l'Autriche, Malte, la Lituanie, l'Allemagne, la Slovénie, le Portugal, la République tchèque, la France et la Lettonie.</a:t>
            </a:r>
          </a:p>
          <a:p>
            <a:pPr algn="just">
              <a:spcBef>
                <a:spcPct val="50000"/>
              </a:spcBef>
              <a:buFont typeface="Wingdings" pitchFamily="2" charset="2"/>
              <a:buChar char="§"/>
            </a:pPr>
            <a:r>
              <a:rPr lang="fr-FR" altLang="fr-FR" sz="1600" dirty="0">
                <a:latin typeface="Arial" charset="0"/>
                <a:cs typeface="Arial" charset="0"/>
              </a:rPr>
              <a:t>L'indice </a:t>
            </a:r>
            <a:r>
              <a:rPr lang="fr-FR" altLang="fr-FR" sz="1600" dirty="0" smtClean="0">
                <a:latin typeface="Arial" charset="0"/>
                <a:cs typeface="Arial" charset="0"/>
              </a:rPr>
              <a:t>DESI France a </a:t>
            </a:r>
            <a:r>
              <a:rPr lang="fr-FR" altLang="fr-FR" sz="1600" dirty="0">
                <a:latin typeface="Arial" charset="0"/>
                <a:cs typeface="Arial" charset="0"/>
              </a:rPr>
              <a:t>progressé en moyenne de 2,9 points par an sur la période.</a:t>
            </a:r>
          </a:p>
          <a:p>
            <a:pPr algn="just">
              <a:spcBef>
                <a:spcPct val="50000"/>
              </a:spcBef>
              <a:buFont typeface="Wingdings" pitchFamily="2" charset="2"/>
              <a:buChar char="§"/>
            </a:pPr>
            <a:r>
              <a:rPr lang="fr-FR" altLang="fr-FR" sz="1600" dirty="0">
                <a:latin typeface="Arial" charset="0"/>
                <a:cs typeface="Arial" charset="0"/>
              </a:rPr>
              <a:t>Le sous-indice "</a:t>
            </a:r>
            <a:r>
              <a:rPr lang="fr-FR" altLang="fr-FR" sz="1600" dirty="0" err="1">
                <a:latin typeface="Arial" charset="0"/>
                <a:cs typeface="Arial" charset="0"/>
              </a:rPr>
              <a:t>Integration</a:t>
            </a:r>
            <a:r>
              <a:rPr lang="fr-FR" altLang="fr-FR" sz="1600" dirty="0">
                <a:latin typeface="Arial" charset="0"/>
                <a:cs typeface="Arial" charset="0"/>
              </a:rPr>
              <a:t> of Digital </a:t>
            </a:r>
            <a:r>
              <a:rPr lang="fr-FR" altLang="fr-FR" sz="1600" dirty="0" err="1">
                <a:latin typeface="Arial" charset="0"/>
                <a:cs typeface="Arial" charset="0"/>
              </a:rPr>
              <a:t>Technology</a:t>
            </a:r>
            <a:r>
              <a:rPr lang="fr-FR" altLang="fr-FR" sz="1600" dirty="0">
                <a:latin typeface="Arial" charset="0"/>
                <a:cs typeface="Arial" charset="0"/>
              </a:rPr>
              <a:t>" </a:t>
            </a:r>
            <a:r>
              <a:rPr lang="fr-FR" altLang="fr-FR" sz="1600" dirty="0" smtClean="0">
                <a:latin typeface="Arial" charset="0"/>
                <a:cs typeface="Arial" charset="0"/>
              </a:rPr>
              <a:t>progresse de </a:t>
            </a:r>
            <a:r>
              <a:rPr lang="fr-FR" altLang="fr-FR" sz="1600" dirty="0">
                <a:latin typeface="Arial" charset="0"/>
                <a:cs typeface="Arial" charset="0"/>
              </a:rPr>
              <a:t>0,7 points en France, mois vite que le sous-indice "</a:t>
            </a:r>
            <a:r>
              <a:rPr lang="fr-FR" altLang="fr-FR" sz="1600" dirty="0" err="1">
                <a:latin typeface="Arial" charset="0"/>
                <a:cs typeface="Arial" charset="0"/>
              </a:rPr>
              <a:t>Connectivity</a:t>
            </a:r>
            <a:r>
              <a:rPr lang="fr-FR" altLang="fr-FR" sz="1600" dirty="0">
                <a:latin typeface="Arial" charset="0"/>
                <a:cs typeface="Arial" charset="0"/>
              </a:rPr>
              <a:t>" (0,9 points).</a:t>
            </a:r>
          </a:p>
          <a:p>
            <a:pPr algn="just">
              <a:spcBef>
                <a:spcPct val="50000"/>
              </a:spcBef>
              <a:buFont typeface="Wingdings" pitchFamily="2" charset="2"/>
              <a:buChar char="§"/>
            </a:pPr>
            <a:r>
              <a:rPr lang="fr-FR" altLang="fr-FR" sz="1600" dirty="0">
                <a:latin typeface="Arial" charset="0"/>
                <a:cs typeface="Arial" charset="0"/>
              </a:rPr>
              <a:t>Le sous-indice "</a:t>
            </a:r>
            <a:r>
              <a:rPr lang="fr-FR" altLang="fr-FR" sz="1600" dirty="0" err="1">
                <a:latin typeface="Arial" charset="0"/>
                <a:cs typeface="Arial" charset="0"/>
              </a:rPr>
              <a:t>Integration</a:t>
            </a:r>
            <a:r>
              <a:rPr lang="fr-FR" altLang="fr-FR" sz="1600" dirty="0">
                <a:latin typeface="Arial" charset="0"/>
                <a:cs typeface="Arial" charset="0"/>
              </a:rPr>
              <a:t> of Digital </a:t>
            </a:r>
            <a:r>
              <a:rPr lang="fr-FR" altLang="fr-FR" sz="1600" dirty="0" err="1">
                <a:latin typeface="Arial" charset="0"/>
                <a:cs typeface="Arial" charset="0"/>
              </a:rPr>
              <a:t>Technology</a:t>
            </a:r>
            <a:r>
              <a:rPr lang="fr-FR" altLang="fr-FR" sz="1600" dirty="0">
                <a:latin typeface="Arial" charset="0"/>
                <a:cs typeface="Arial" charset="0"/>
              </a:rPr>
              <a:t>" est celui qui </a:t>
            </a:r>
            <a:r>
              <a:rPr lang="fr-FR" altLang="fr-FR" sz="1600" dirty="0" smtClean="0">
                <a:latin typeface="Arial" charset="0"/>
                <a:cs typeface="Arial" charset="0"/>
              </a:rPr>
              <a:t>augmente </a:t>
            </a:r>
            <a:r>
              <a:rPr lang="fr-FR" altLang="fr-FR" sz="1600" dirty="0">
                <a:latin typeface="Arial" charset="0"/>
                <a:cs typeface="Arial" charset="0"/>
              </a:rPr>
              <a:t>le plus vite en Finlande (+1 point par an).</a:t>
            </a:r>
          </a:p>
        </p:txBody>
      </p:sp>
    </p:spTree>
    <p:extLst>
      <p:ext uri="{BB962C8B-B14F-4D97-AF65-F5344CB8AC3E}">
        <p14:creationId xmlns:p14="http://schemas.microsoft.com/office/powerpoint/2010/main" val="995592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219200" y="84138"/>
            <a:ext cx="6172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spcBef>
                <a:spcPct val="50000"/>
              </a:spcBef>
            </a:pPr>
            <a:r>
              <a:rPr lang="fr-FR" altLang="fr-FR" sz="2000" b="1" dirty="0" smtClean="0">
                <a:latin typeface="Verdana" pitchFamily="34" charset="0"/>
              </a:rPr>
              <a:t>DESI</a:t>
            </a:r>
            <a:endParaRPr lang="fr-FR" altLang="fr-FR" sz="2000" dirty="0">
              <a:latin typeface="Verdana"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288" y="806450"/>
            <a:ext cx="5057775" cy="486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0859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de référence" ma:contentTypeID="0x010100FD9EA390206D405BA02AB06F710E2F7D005B3F0DF5994BF04394B9B9A9E41FE59C" ma:contentTypeVersion="3" ma:contentTypeDescription="Crée un document de référence" ma:contentTypeScope="" ma:versionID="25a18189641f9770dff80c63c038793e">
  <xsd:schema xmlns:xsd="http://www.w3.org/2001/XMLSchema" xmlns:xs="http://www.w3.org/2001/XMLSchema" xmlns:p="http://schemas.microsoft.com/office/2006/metadata/properties" xmlns:ns2="347c3cc3-4efd-470a-a8bf-9e6fcb399319" targetNamespace="http://schemas.microsoft.com/office/2006/metadata/properties" ma:root="true" ma:fieldsID="02c28ea5b39f7722b6ad9540437980fb" ns2:_="">
    <xsd:import namespace="347c3cc3-4efd-470a-a8bf-9e6fcb399319"/>
    <xsd:element name="properties">
      <xsd:complexType>
        <xsd:sequence>
          <xsd:element name="documentManagement">
            <xsd:complexType>
              <xsd:all>
                <xsd:element ref="ns2:SGAConnect_Source" minOccurs="0"/>
                <xsd:element ref="ns2:TaxKeywordTaxHTField"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7c3cc3-4efd-470a-a8bf-9e6fcb399319" elementFormDefault="qualified">
    <xsd:import namespace="http://schemas.microsoft.com/office/2006/documentManagement/types"/>
    <xsd:import namespace="http://schemas.microsoft.com/office/infopath/2007/PartnerControls"/>
    <xsd:element name="SGAConnect_Source" ma:index="8" nillable="true" ma:displayName="Source" ma:default="" ma:description="Source de la page" ma:internalName="SGAConnect_Source" ma:readOnly="false">
      <xsd:simpleType>
        <xsd:restriction base="dms:Text"/>
      </xsd:simpleType>
    </xsd:element>
    <xsd:element name="TaxKeywordTaxHTField" ma:index="9" nillable="true" ma:taxonomy="true" ma:internalName="TaxKeywordTaxHTField" ma:taxonomyFieldName="TaxKeyword" ma:displayName="Mots clés" ma:readOnly="false" ma:fieldId="{23f27201-bee3-471e-b2e7-b64fd8b7ca38}" ma:taxonomyMulti="true" ma:sspId="d013f4df-92d4-4b52-bf96-16a989373db3"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Colonne Attraper tout de Taxonomie" ma:hidden="true" ma:list="{b22c6113-add9-4279-9d8f-60cb3ee4b91a}" ma:internalName="TaxCatchAll" ma:showField="CatchAllData" ma:web="347c3cc3-4efd-470a-a8bf-9e6fcb399319">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Colonne Attraper tout de Taxonomie1" ma:hidden="true" ma:list="{b22c6113-add9-4279-9d8f-60cb3ee4b91a}" ma:internalName="TaxCatchAllLabel" ma:readOnly="true" ma:showField="CatchAllDataLabel" ma:web="347c3cc3-4efd-470a-a8bf-9e6fcb3993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347c3cc3-4efd-470a-a8bf-9e6fcb399319">
      <Terms xmlns="http://schemas.microsoft.com/office/infopath/2007/PartnerControls"/>
    </TaxKeywordTaxHTField>
    <TaxCatchAll xmlns="347c3cc3-4efd-470a-a8bf-9e6fcb399319"/>
    <SGAConnect_Source xmlns="347c3cc3-4efd-470a-a8bf-9e6fcb399319" xsi:nil="true"/>
  </documentManagement>
</p:properties>
</file>

<file path=customXml/itemProps1.xml><?xml version="1.0" encoding="utf-8"?>
<ds:datastoreItem xmlns:ds="http://schemas.openxmlformats.org/officeDocument/2006/customXml" ds:itemID="{48BD1627-3C0F-4CF0-936E-E3A2EB76E881}">
  <ds:schemaRefs>
    <ds:schemaRef ds:uri="http://schemas.microsoft.com/sharepoint/v3/contenttype/forms"/>
  </ds:schemaRefs>
</ds:datastoreItem>
</file>

<file path=customXml/itemProps2.xml><?xml version="1.0" encoding="utf-8"?>
<ds:datastoreItem xmlns:ds="http://schemas.openxmlformats.org/officeDocument/2006/customXml" ds:itemID="{21AD5CB9-78D2-4C17-ABAA-D900168093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7c3cc3-4efd-470a-a8bf-9e6fcb3993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AED2E1-5205-43FE-8B74-6878B43ACC46}">
  <ds:schemaRefs>
    <ds:schemaRef ds:uri="http://schemas.microsoft.com/office/2006/documentManagement/types"/>
    <ds:schemaRef ds:uri="http://www.w3.org/XML/1998/namespace"/>
    <ds:schemaRef ds:uri="http://schemas.microsoft.com/office/infopath/2007/PartnerControls"/>
    <ds:schemaRef ds:uri="http://purl.org/dc/terms/"/>
    <ds:schemaRef ds:uri="http://purl.org/dc/dcmitype/"/>
    <ds:schemaRef ds:uri="http://schemas.openxmlformats.org/package/2006/metadata/core-properties"/>
    <ds:schemaRef ds:uri="http://purl.org/dc/elements/1.1/"/>
    <ds:schemaRef ds:uri="347c3cc3-4efd-470a-a8bf-9e6fcb39931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2390</TotalTime>
  <Words>2098</Words>
  <Application>Microsoft Office PowerPoint</Application>
  <PresentationFormat>Personnalisé</PresentationFormat>
  <Paragraphs>142</Paragraphs>
  <Slides>35</Slides>
  <Notes>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Nouvelle présentation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Mindef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dc:creator>
  <cp:lastModifiedBy>CALZADA Christian M.</cp:lastModifiedBy>
  <cp:revision>321</cp:revision>
  <dcterms:created xsi:type="dcterms:W3CDTF">2017-05-23T09:59:16Z</dcterms:created>
  <dcterms:modified xsi:type="dcterms:W3CDTF">2018-09-28T11:14:00Z</dcterms:modified>
</cp:coreProperties>
</file>