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90" r:id="rId2"/>
  </p:sldMasterIdLst>
  <p:notesMasterIdLst>
    <p:notesMasterId r:id="rId10"/>
  </p:notesMasterIdLst>
  <p:handoutMasterIdLst>
    <p:handoutMasterId r:id="rId11"/>
  </p:handoutMasterIdLst>
  <p:sldIdLst>
    <p:sldId id="363" r:id="rId3"/>
    <p:sldId id="364" r:id="rId4"/>
    <p:sldId id="359" r:id="rId5"/>
    <p:sldId id="355" r:id="rId6"/>
    <p:sldId id="361" r:id="rId7"/>
    <p:sldId id="360" r:id="rId8"/>
    <p:sldId id="362" r:id="rId9"/>
  </p:sldIdLst>
  <p:sldSz cx="12192000" cy="6858000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21D1"/>
    <a:srgbClr val="D31BBD"/>
    <a:srgbClr val="740E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5658" autoAdjust="0"/>
  </p:normalViewPr>
  <p:slideViewPr>
    <p:cSldViewPr snapToGrid="0">
      <p:cViewPr varScale="1">
        <p:scale>
          <a:sx n="85" d="100"/>
          <a:sy n="85" d="100"/>
        </p:scale>
        <p:origin x="33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18830" cy="49502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379" y="0"/>
            <a:ext cx="2918830" cy="49502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D919F2A5-495F-4F0C-A51E-7D2CA568227E}" type="datetimeFigureOut">
              <a:rPr lang="fr-FR" smtClean="0"/>
              <a:t>02/10/2018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5" y="9371288"/>
            <a:ext cx="2918830" cy="49502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379" y="9371288"/>
            <a:ext cx="2918830" cy="49502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2D2F440C-D880-4D77-9730-1DBE559CB6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566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18830" cy="49502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9" y="0"/>
            <a:ext cx="2918830" cy="49502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47A39937-5BBD-44C1-A49A-24CEAE362215}" type="datetimeFigureOut">
              <a:rPr lang="fr-FR" smtClean="0"/>
              <a:t>02/10/2018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748165"/>
            <a:ext cx="5388610" cy="3884861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5" y="9371288"/>
            <a:ext cx="2918830" cy="49502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9" y="9371288"/>
            <a:ext cx="2918830" cy="49502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9ECE1145-D417-489D-9E29-8564BAAB66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442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7F6A9-EF57-4330-8E02-1EACDF01F07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0617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34CDD-4277-48A3-99F5-DDB248A2092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4918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8A077-4532-47CE-84AA-3291C9BFFB4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914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8A077-4532-47CE-84AA-3291C9BFFB4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774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8A077-4532-47CE-84AA-3291C9BFFB4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239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8A077-4532-47CE-84AA-3291C9BFFB4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096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04" y="29118"/>
            <a:ext cx="12182796" cy="1075064"/>
          </a:xfrm>
        </p:spPr>
        <p:txBody>
          <a:bodyPr/>
          <a:lstStyle>
            <a:lvl1pPr>
              <a:defRPr b="1" cap="all" baseline="0">
                <a:solidFill>
                  <a:srgbClr val="C00000"/>
                </a:solidFill>
                <a:latin typeface="Neo Tech Std" panose="020B0504030504040204" pitchFamily="34" charset="0"/>
              </a:defRPr>
            </a:lvl1pPr>
          </a:lstStyle>
          <a:p>
            <a:r>
              <a:rPr lang="fr-FR" dirty="0"/>
              <a:t>NEO TECH STD 40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204" y="1111635"/>
            <a:ext cx="12182795" cy="4875151"/>
          </a:xfrm>
          <a:ln>
            <a:solidFill>
              <a:schemeClr val="bg2">
                <a:lumMod val="50000"/>
              </a:schemeClr>
            </a:solidFill>
          </a:ln>
        </p:spPr>
        <p:txBody>
          <a:bodyPr anchor="t"/>
          <a:lstStyle>
            <a:lvl1pPr marL="285750" indent="-285750" algn="l">
              <a:buFont typeface="Wingdings" panose="05000000000000000000" pitchFamily="2" charset="2"/>
              <a:buChar char="§"/>
              <a:defRPr baseline="0">
                <a:latin typeface="Neo Tech Std" panose="020B0504030504040204" pitchFamily="34" charset="0"/>
              </a:defRPr>
            </a:lvl1pPr>
            <a:lvl2pPr marL="4572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None/>
              <a:tabLst/>
              <a:defRPr>
                <a:latin typeface="Neo Tech Std" panose="020B0504030504040204" pitchFamily="34" charset="0"/>
              </a:defRPr>
            </a:lvl2pPr>
            <a:lvl3pPr marL="9144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None/>
              <a:tabLst/>
              <a:defRPr>
                <a:latin typeface="Neo Tech Std" panose="020B0504030504040204" pitchFamily="34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None/>
              <a:tabLst/>
              <a:defRPr>
                <a:latin typeface="Neo Tech Std" panose="020B0504030504040204" pitchFamily="34" charset="0"/>
              </a:defRPr>
            </a:lvl4pPr>
            <a:lvl5pPr marL="20002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Char char="§"/>
              <a:tabLst/>
              <a:defRPr>
                <a:latin typeface="Neo Tech Std" panose="020B0504030504040204" pitchFamily="34" charset="0"/>
              </a:defRPr>
            </a:lvl5pPr>
          </a:lstStyle>
          <a:p>
            <a:pPr lvl="0"/>
            <a:r>
              <a:rPr lang="fr-FR" dirty="0"/>
              <a:t>Modifiez les styles du texte du masque NEO TECH STD 24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Char char="§"/>
              <a:tabLst/>
              <a:defRPr/>
            </a:pPr>
            <a:r>
              <a:rPr lang="fr-FR" dirty="0"/>
              <a:t>Deuxième niveau NEO TECH STD 20</a:t>
            </a:r>
          </a:p>
          <a:p>
            <a:pPr marL="1200150" marR="0" lvl="2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Char char="§"/>
              <a:tabLst/>
              <a:defRPr/>
            </a:pPr>
            <a:r>
              <a:rPr lang="fr-FR" dirty="0"/>
              <a:t>Troisième niveau NEO TECH STD 18</a:t>
            </a:r>
          </a:p>
          <a:p>
            <a:pPr marL="1543050" marR="0" lvl="3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Char char="§"/>
              <a:tabLst/>
              <a:defRPr/>
            </a:pPr>
            <a:r>
              <a:rPr lang="fr-FR" dirty="0"/>
              <a:t>Quatrième niveau NEO TECH STD 16</a:t>
            </a:r>
          </a:p>
          <a:p>
            <a:pPr marL="2000250" marR="0" lvl="4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Char char="§"/>
              <a:tabLst/>
              <a:defRPr/>
            </a:pPr>
            <a:r>
              <a:rPr lang="fr-FR" dirty="0"/>
              <a:t>Cinquième niveau NEO TECH STD 14</a:t>
            </a:r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82762" y="5986787"/>
            <a:ext cx="1143000" cy="365125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883" y="5978165"/>
            <a:ext cx="7084177" cy="365125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4356" y="5979334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‹N°›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712" y="6482398"/>
            <a:ext cx="1891430" cy="23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15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‹N°›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712" y="6482398"/>
            <a:ext cx="1891430" cy="23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94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‹N°›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712" y="6482398"/>
            <a:ext cx="1891430" cy="23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04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‹N°›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712" y="6482398"/>
            <a:ext cx="1891430" cy="23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74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‹N°›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712" y="6482398"/>
            <a:ext cx="1891430" cy="23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27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‹N°›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712" y="6482398"/>
            <a:ext cx="1891430" cy="23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38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‹N°›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712" y="6482398"/>
            <a:ext cx="1891430" cy="23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65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 rot="21311113">
            <a:off x="-823070" y="-1569207"/>
            <a:ext cx="4651185" cy="8607341"/>
            <a:chOff x="2653497" y="-1792219"/>
            <a:chExt cx="5030902" cy="7026930"/>
          </a:xfrm>
        </p:grpSpPr>
        <p:sp>
          <p:nvSpPr>
            <p:cNvPr id="22" name="Freeform 6"/>
            <p:cNvSpPr/>
            <p:nvPr/>
          </p:nvSpPr>
          <p:spPr bwMode="auto">
            <a:xfrm rot="2519063">
              <a:off x="5914771" y="-161182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rgbClr val="798933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 rot="2535143">
              <a:off x="5465270" y="-1792219"/>
              <a:ext cx="1035052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</p:sp>
        <p:sp>
          <p:nvSpPr>
            <p:cNvPr id="26" name="Freeform 11"/>
            <p:cNvSpPr/>
            <p:nvPr/>
          </p:nvSpPr>
          <p:spPr bwMode="auto">
            <a:xfrm rot="1899052">
              <a:off x="3107637" y="1064348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8933"/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 rot="1935198">
              <a:off x="2653497" y="616299"/>
              <a:ext cx="3745021" cy="4351364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9907" y="265400"/>
            <a:ext cx="6890434" cy="2616199"/>
          </a:xfrm>
        </p:spPr>
        <p:txBody>
          <a:bodyPr anchor="b">
            <a:normAutofit/>
          </a:bodyPr>
          <a:lstStyle>
            <a:lvl1pPr algn="ctr">
              <a:defRPr sz="5000">
                <a:effectLst/>
                <a:latin typeface="Neo Tech Std" panose="020B050403050404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Neo Tech Std" panose="020B0504030504040204" pitchFamily="34" charset="0"/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>
            <a:lvl1pPr>
              <a:defRPr>
                <a:latin typeface="Neo Tech Std" panose="020B0504030504040204" pitchFamily="34" charset="0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eo Tech Std" panose="020B0504030504040204" pitchFamily="34" charset="0"/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‹N°›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7" name="91EAA1EF-56EC-4CE3-B22A-2E01EAC6666A" descr="63BE7736-1AA7-41C3-B218-6BC91B57B63B@la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884" y="-18770"/>
            <a:ext cx="4278570" cy="411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712" y="6482398"/>
            <a:ext cx="1891430" cy="23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09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12052" y="152345"/>
            <a:ext cx="1956189" cy="32540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133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 dirty="0"/>
              <a:t>Chapitre 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50023" y="1492820"/>
            <a:ext cx="10516839" cy="4525963"/>
          </a:xfrm>
          <a:prstGeom prst="rect">
            <a:avLst/>
          </a:prstGeom>
        </p:spPr>
        <p:txBody>
          <a:bodyPr/>
          <a:lstStyle>
            <a:lvl1pPr marL="457189" indent="-457189">
              <a:buSzPct val="120000"/>
              <a:buFontTx/>
              <a:buBlip>
                <a:blip r:embed="rId3"/>
              </a:buBlip>
              <a:defRPr sz="3467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>
              <a:defRPr sz="2667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2133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2133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fr-FR" dirty="0"/>
              <a:t> Contenu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>
                <a:solidFill>
                  <a:prstClr val="black"/>
                </a:solidFill>
              </a:rPr>
              <a:pPr/>
              <a:t>02/10/2018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423229" y="477749"/>
            <a:ext cx="4743207" cy="36376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 dirty="0"/>
              <a:t>RAPPEL DU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4016273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12052" y="152345"/>
            <a:ext cx="1956189" cy="32540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133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 dirty="0"/>
              <a:t>Chapitre 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50023" y="1492820"/>
            <a:ext cx="10516839" cy="4525963"/>
          </a:xfrm>
          <a:prstGeom prst="rect">
            <a:avLst/>
          </a:prstGeom>
        </p:spPr>
        <p:txBody>
          <a:bodyPr/>
          <a:lstStyle>
            <a:lvl1pPr marL="457189" indent="-457189">
              <a:buSzPct val="120000"/>
              <a:buFontTx/>
              <a:buBlip>
                <a:blip r:embed="rId3"/>
              </a:buBlip>
              <a:defRPr sz="3467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>
              <a:defRPr sz="2667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2133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2133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fr-FR" dirty="0"/>
              <a:t> Contenu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>
                <a:solidFill>
                  <a:prstClr val="black"/>
                </a:solidFill>
              </a:rPr>
              <a:pPr/>
              <a:t>02/10/2018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423229" y="477749"/>
            <a:ext cx="4743207" cy="36376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 dirty="0"/>
              <a:t>RAPPEL DU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30360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12052" y="152345"/>
            <a:ext cx="1956189" cy="32540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133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 dirty="0"/>
              <a:t>Chapitre 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50023" y="1492820"/>
            <a:ext cx="10516839" cy="4525963"/>
          </a:xfrm>
          <a:prstGeom prst="rect">
            <a:avLst/>
          </a:prstGeom>
        </p:spPr>
        <p:txBody>
          <a:bodyPr/>
          <a:lstStyle>
            <a:lvl1pPr marL="457189" indent="-457189">
              <a:buSzPct val="120000"/>
              <a:buFontTx/>
              <a:buBlip>
                <a:blip r:embed="rId3"/>
              </a:buBlip>
              <a:defRPr sz="3467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>
              <a:defRPr sz="2667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2133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2133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fr-FR" dirty="0"/>
              <a:t> Contenu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>
                <a:solidFill>
                  <a:prstClr val="black"/>
                </a:solidFill>
              </a:rPr>
              <a:pPr/>
              <a:t>02/10/2018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423229" y="477749"/>
            <a:ext cx="4743207" cy="36376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 dirty="0"/>
              <a:t>RAPPEL DU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393283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‹N°›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712" y="6482398"/>
            <a:ext cx="1891430" cy="23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60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12052" y="152345"/>
            <a:ext cx="1956189" cy="32540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133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 dirty="0"/>
              <a:t>Chapitre 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50023" y="1492820"/>
            <a:ext cx="10516839" cy="4525963"/>
          </a:xfrm>
          <a:prstGeom prst="rect">
            <a:avLst/>
          </a:prstGeom>
        </p:spPr>
        <p:txBody>
          <a:bodyPr/>
          <a:lstStyle>
            <a:lvl1pPr marL="457189" indent="-457189">
              <a:buSzPct val="120000"/>
              <a:buFontTx/>
              <a:buBlip>
                <a:blip r:embed="rId3"/>
              </a:buBlip>
              <a:defRPr sz="3467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>
              <a:defRPr sz="2667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2133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2133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fr-FR" dirty="0"/>
              <a:t> Contenu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>
                <a:solidFill>
                  <a:prstClr val="black"/>
                </a:solidFill>
              </a:rPr>
              <a:pPr/>
              <a:t>02/10/2018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423229" y="477749"/>
            <a:ext cx="4743207" cy="36376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 dirty="0"/>
              <a:t>RAPPEL DU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396509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Chap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041005" y="1984431"/>
            <a:ext cx="5706732" cy="1722116"/>
          </a:xfrm>
          <a:prstGeom prst="rect">
            <a:avLst/>
          </a:prstGeom>
        </p:spPr>
        <p:txBody>
          <a:bodyPr tIns="0" bIns="0" anchor="t">
            <a:normAutofit/>
          </a:bodyPr>
          <a:lstStyle>
            <a:lvl1pPr algn="l">
              <a:lnSpc>
                <a:spcPts val="5040"/>
              </a:lnSpc>
              <a:defRPr sz="4533" b="0" cap="all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fr-FR" dirty="0"/>
              <a:t>PLACEZ LE TITRE </a:t>
            </a:r>
            <a:br>
              <a:rPr lang="fr-FR" dirty="0"/>
            </a:br>
            <a:r>
              <a:rPr lang="fr-FR" dirty="0"/>
              <a:t>DU CHAPITRE ICI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>
                <a:solidFill>
                  <a:prstClr val="black"/>
                </a:solidFill>
              </a:rPr>
              <a:pPr/>
              <a:t>02/10/2018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9" name="Sous-titre 2"/>
          <p:cNvSpPr>
            <a:spLocks noGrp="1"/>
          </p:cNvSpPr>
          <p:nvPr>
            <p:ph type="subTitle" idx="13" hasCustomPrompt="1"/>
          </p:nvPr>
        </p:nvSpPr>
        <p:spPr>
          <a:xfrm>
            <a:off x="4477494" y="1369709"/>
            <a:ext cx="4251380" cy="533480"/>
          </a:xfrm>
          <a:prstGeom prst="rect">
            <a:avLst/>
          </a:prstGeom>
        </p:spPr>
        <p:txBody>
          <a:bodyPr wrap="square" lIns="0" tIns="0" bIns="0">
            <a:spAutoFit/>
          </a:bodyPr>
          <a:lstStyle>
            <a:lvl1pPr marL="457189" indent="-457189" algn="l">
              <a:buSzPct val="120000"/>
              <a:buFontTx/>
              <a:buBlip>
                <a:blip r:embed="rId3"/>
              </a:buBlip>
              <a:defRPr sz="3467" baseline="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 Chapitre 1</a:t>
            </a:r>
          </a:p>
        </p:txBody>
      </p:sp>
    </p:spTree>
    <p:extLst>
      <p:ext uri="{BB962C8B-B14F-4D97-AF65-F5344CB8AC3E}">
        <p14:creationId xmlns:p14="http://schemas.microsoft.com/office/powerpoint/2010/main" val="1698922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12052" y="152345"/>
            <a:ext cx="1956189" cy="32540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133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 dirty="0"/>
              <a:t>Chapitre 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50023" y="1492820"/>
            <a:ext cx="10516839" cy="4525963"/>
          </a:xfrm>
          <a:prstGeom prst="rect">
            <a:avLst/>
          </a:prstGeom>
        </p:spPr>
        <p:txBody>
          <a:bodyPr/>
          <a:lstStyle>
            <a:lvl1pPr marL="457189" indent="-457189">
              <a:buSzPct val="120000"/>
              <a:buFontTx/>
              <a:buBlip>
                <a:blip r:embed="rId3"/>
              </a:buBlip>
              <a:defRPr sz="3467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>
              <a:defRPr sz="2667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2133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2133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fr-FR" dirty="0"/>
              <a:t> Contenu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>
                <a:solidFill>
                  <a:prstClr val="black"/>
                </a:solidFill>
              </a:rPr>
              <a:pPr/>
              <a:t>02/10/2018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423229" y="477749"/>
            <a:ext cx="4743207" cy="36376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 dirty="0"/>
              <a:t>RAPPEL DU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25931010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12052" y="152345"/>
            <a:ext cx="1956189" cy="32540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133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 dirty="0"/>
              <a:t>Chapitre 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50023" y="1492820"/>
            <a:ext cx="10516839" cy="4525963"/>
          </a:xfrm>
          <a:prstGeom prst="rect">
            <a:avLst/>
          </a:prstGeom>
        </p:spPr>
        <p:txBody>
          <a:bodyPr/>
          <a:lstStyle>
            <a:lvl1pPr marL="457189" indent="-457189">
              <a:buSzPct val="120000"/>
              <a:buFontTx/>
              <a:buBlip>
                <a:blip r:embed="rId3"/>
              </a:buBlip>
              <a:defRPr sz="3467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>
              <a:defRPr sz="2667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2133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2133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fr-FR" dirty="0"/>
              <a:t> Contenu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>
                <a:solidFill>
                  <a:prstClr val="black"/>
                </a:solidFill>
              </a:rPr>
              <a:pPr/>
              <a:t>02/10/2018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423229" y="477749"/>
            <a:ext cx="4743207" cy="36376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 dirty="0"/>
              <a:t>RAPPEL DU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36388617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c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>
                <a:solidFill>
                  <a:prstClr val="black"/>
                </a:solidFill>
              </a:rPr>
              <a:pPr/>
              <a:t>02/10/2018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3543122" y="3042665"/>
            <a:ext cx="4413249" cy="604536"/>
          </a:xfrm>
          <a:prstGeom prst="rect">
            <a:avLst/>
          </a:prstGeom>
        </p:spPr>
        <p:txBody>
          <a:bodyPr vert="horz" lIns="0" bIns="0"/>
          <a:lstStyle>
            <a:lvl1pPr marL="457189" indent="-457189">
              <a:buSzPct val="120000"/>
              <a:buFontTx/>
              <a:buBlip>
                <a:blip r:embed="rId3"/>
              </a:buBlip>
              <a:defRPr sz="3467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fr-FR" dirty="0"/>
              <a:t> Chapitre 1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5" hasCustomPrompt="1"/>
          </p:nvPr>
        </p:nvSpPr>
        <p:spPr>
          <a:xfrm>
            <a:off x="4224809" y="3694318"/>
            <a:ext cx="5601932" cy="1692613"/>
          </a:xfrm>
          <a:prstGeom prst="rect">
            <a:avLst/>
          </a:prstGeom>
        </p:spPr>
        <p:txBody>
          <a:bodyPr vert="horz" lIns="0" tIns="0" bIns="0"/>
          <a:lstStyle>
            <a:lvl1pPr marL="0" indent="0">
              <a:lnSpc>
                <a:spcPts val="5120"/>
              </a:lnSpc>
              <a:buFontTx/>
              <a:buNone/>
              <a:defRPr sz="4533" baseline="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 dirty="0"/>
              <a:t>PLACEZ LE TITRE DU CHAPITRE ICI</a:t>
            </a:r>
          </a:p>
        </p:txBody>
      </p:sp>
    </p:spTree>
    <p:extLst>
      <p:ext uri="{BB962C8B-B14F-4D97-AF65-F5344CB8AC3E}">
        <p14:creationId xmlns:p14="http://schemas.microsoft.com/office/powerpoint/2010/main" val="877131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12052" y="152345"/>
            <a:ext cx="1956189" cy="32540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133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 dirty="0"/>
              <a:t>Chapitre 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50023" y="1492820"/>
            <a:ext cx="10516839" cy="4525963"/>
          </a:xfrm>
          <a:prstGeom prst="rect">
            <a:avLst/>
          </a:prstGeom>
        </p:spPr>
        <p:txBody>
          <a:bodyPr/>
          <a:lstStyle>
            <a:lvl1pPr marL="457189" indent="-457189">
              <a:buSzPct val="120000"/>
              <a:buFontTx/>
              <a:buBlip>
                <a:blip r:embed="rId3"/>
              </a:buBlip>
              <a:defRPr sz="3467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>
              <a:defRPr sz="2667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2133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2133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fr-FR" dirty="0"/>
              <a:t> Contenu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>
                <a:solidFill>
                  <a:prstClr val="black"/>
                </a:solidFill>
              </a:rPr>
              <a:pPr/>
              <a:t>02/10/2018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423229" y="477749"/>
            <a:ext cx="4743207" cy="36376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 dirty="0"/>
              <a:t>RAPPEL DU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2038318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12052" y="152345"/>
            <a:ext cx="1956189" cy="32540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133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 dirty="0"/>
              <a:t>Chapitre 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50023" y="1492820"/>
            <a:ext cx="10516839" cy="4525963"/>
          </a:xfrm>
          <a:prstGeom prst="rect">
            <a:avLst/>
          </a:prstGeom>
        </p:spPr>
        <p:txBody>
          <a:bodyPr/>
          <a:lstStyle>
            <a:lvl1pPr marL="457189" indent="-457189">
              <a:buSzPct val="120000"/>
              <a:buFontTx/>
              <a:buBlip>
                <a:blip r:embed="rId3"/>
              </a:buBlip>
              <a:defRPr sz="3467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>
              <a:defRPr sz="2667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2133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2133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fr-FR" dirty="0"/>
              <a:t> Contenu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>
                <a:solidFill>
                  <a:prstClr val="black"/>
                </a:solidFill>
              </a:rPr>
              <a:pPr/>
              <a:t>02/10/2018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423229" y="477749"/>
            <a:ext cx="4743207" cy="36376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 dirty="0"/>
              <a:t>RAPPEL DU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1712227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12052" y="152345"/>
            <a:ext cx="1956189" cy="32540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133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 dirty="0"/>
              <a:t>Chapitre 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50023" y="1492820"/>
            <a:ext cx="10516839" cy="4525963"/>
          </a:xfrm>
          <a:prstGeom prst="rect">
            <a:avLst/>
          </a:prstGeom>
        </p:spPr>
        <p:txBody>
          <a:bodyPr/>
          <a:lstStyle>
            <a:lvl1pPr marL="457189" indent="-457189">
              <a:buSzPct val="120000"/>
              <a:buFontTx/>
              <a:buBlip>
                <a:blip r:embed="rId3"/>
              </a:buBlip>
              <a:defRPr sz="3467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>
              <a:defRPr sz="2667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2133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2133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fr-FR" dirty="0"/>
              <a:t> Contenu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>
                <a:solidFill>
                  <a:prstClr val="black"/>
                </a:solidFill>
              </a:rPr>
              <a:pPr/>
              <a:t>02/10/2018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423229" y="477749"/>
            <a:ext cx="4743207" cy="36376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 dirty="0"/>
              <a:t>RAPPEL DU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1814865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12052" y="152345"/>
            <a:ext cx="1956189" cy="32540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133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 dirty="0"/>
              <a:t>Chapitre 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50023" y="1492820"/>
            <a:ext cx="10516839" cy="4525963"/>
          </a:xfrm>
          <a:prstGeom prst="rect">
            <a:avLst/>
          </a:prstGeom>
        </p:spPr>
        <p:txBody>
          <a:bodyPr/>
          <a:lstStyle>
            <a:lvl1pPr marL="457189" indent="-457189">
              <a:buSzPct val="120000"/>
              <a:buFontTx/>
              <a:buBlip>
                <a:blip r:embed="rId3"/>
              </a:buBlip>
              <a:defRPr sz="3467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>
              <a:defRPr sz="2667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2133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2133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fr-FR" dirty="0"/>
              <a:t> Contenu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>
                <a:solidFill>
                  <a:prstClr val="black"/>
                </a:solidFill>
              </a:rPr>
              <a:pPr/>
              <a:t>02/10/2018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423229" y="477749"/>
            <a:ext cx="4743207" cy="36376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 dirty="0"/>
              <a:t>RAPPEL DU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38263441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04" y="29118"/>
            <a:ext cx="12182796" cy="1075064"/>
          </a:xfrm>
        </p:spPr>
        <p:txBody>
          <a:bodyPr/>
          <a:lstStyle>
            <a:lvl1pPr>
              <a:defRPr b="1" cap="all" baseline="0">
                <a:solidFill>
                  <a:srgbClr val="C00000"/>
                </a:solidFill>
                <a:latin typeface="Neo Tech Std" panose="020B0504030504040204" pitchFamily="34" charset="0"/>
              </a:defRPr>
            </a:lvl1pPr>
          </a:lstStyle>
          <a:p>
            <a:r>
              <a:rPr lang="fr-FR" dirty="0"/>
              <a:t>NEO TECH STD 40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204" y="1111635"/>
            <a:ext cx="12182795" cy="4875151"/>
          </a:xfrm>
          <a:ln>
            <a:solidFill>
              <a:schemeClr val="bg2">
                <a:lumMod val="50000"/>
              </a:schemeClr>
            </a:solidFill>
          </a:ln>
        </p:spPr>
        <p:txBody>
          <a:bodyPr anchor="t"/>
          <a:lstStyle>
            <a:lvl1pPr marL="285750" indent="-285750" algn="l">
              <a:buFont typeface="Wingdings" panose="05000000000000000000" pitchFamily="2" charset="2"/>
              <a:buChar char="§"/>
              <a:defRPr baseline="0">
                <a:latin typeface="Neo Tech Std" panose="020B0504030504040204" pitchFamily="34" charset="0"/>
              </a:defRPr>
            </a:lvl1pPr>
            <a:lvl2pPr marL="4572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None/>
              <a:tabLst/>
              <a:defRPr>
                <a:latin typeface="Neo Tech Std" panose="020B0504030504040204" pitchFamily="34" charset="0"/>
              </a:defRPr>
            </a:lvl2pPr>
            <a:lvl3pPr marL="9144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None/>
              <a:tabLst/>
              <a:defRPr>
                <a:latin typeface="Neo Tech Std" panose="020B0504030504040204" pitchFamily="34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None/>
              <a:tabLst/>
              <a:defRPr>
                <a:latin typeface="Neo Tech Std" panose="020B0504030504040204" pitchFamily="34" charset="0"/>
              </a:defRPr>
            </a:lvl4pPr>
            <a:lvl5pPr marL="20002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Char char="§"/>
              <a:tabLst/>
              <a:defRPr>
                <a:latin typeface="Neo Tech Std" panose="020B0504030504040204" pitchFamily="34" charset="0"/>
              </a:defRPr>
            </a:lvl5pPr>
          </a:lstStyle>
          <a:p>
            <a:pPr lvl="0"/>
            <a:r>
              <a:rPr lang="fr-FR" dirty="0"/>
              <a:t>Modifiez les styles du texte du masque NEO TECH STD 24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Char char="§"/>
              <a:tabLst/>
              <a:defRPr/>
            </a:pPr>
            <a:r>
              <a:rPr lang="fr-FR" dirty="0"/>
              <a:t>Deuxième niveau NEO TECH STD 20</a:t>
            </a:r>
          </a:p>
          <a:p>
            <a:pPr marL="1200150" marR="0" lvl="2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Char char="§"/>
              <a:tabLst/>
              <a:defRPr/>
            </a:pPr>
            <a:r>
              <a:rPr lang="fr-FR" dirty="0"/>
              <a:t>Troisième niveau NEO TECH STD 18</a:t>
            </a:r>
          </a:p>
          <a:p>
            <a:pPr marL="1543050" marR="0" lvl="3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Char char="§"/>
              <a:tabLst/>
              <a:defRPr/>
            </a:pPr>
            <a:r>
              <a:rPr lang="fr-FR" dirty="0"/>
              <a:t>Quatrième niveau NEO TECH STD 16</a:t>
            </a:r>
          </a:p>
          <a:p>
            <a:pPr marL="2000250" marR="0" lvl="4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Char char="§"/>
              <a:tabLst/>
              <a:defRPr/>
            </a:pPr>
            <a:r>
              <a:rPr lang="fr-FR" dirty="0"/>
              <a:t>Cinquième niveau NEO TECH STD 14</a:t>
            </a:r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82762" y="5986787"/>
            <a:ext cx="1143000" cy="365125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883" y="5978165"/>
            <a:ext cx="7084177" cy="365125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4356" y="5979334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‹N°›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712" y="6482398"/>
            <a:ext cx="1891430" cy="23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94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‹N°›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712" y="6482398"/>
            <a:ext cx="1891430" cy="23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197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‹N°›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712" y="6482398"/>
            <a:ext cx="1891430" cy="23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085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‹N°›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712" y="6482398"/>
            <a:ext cx="1891430" cy="23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608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‹N°›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712" y="6482398"/>
            <a:ext cx="1891430" cy="23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392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‹N°›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712" y="6482398"/>
            <a:ext cx="1891430" cy="23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954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‹N°›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712" y="6482398"/>
            <a:ext cx="1891430" cy="23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749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‹N°›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712" y="6482398"/>
            <a:ext cx="1891430" cy="23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01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‹N°›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712" y="6482398"/>
            <a:ext cx="1891430" cy="23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415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‹N°›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712" y="6482398"/>
            <a:ext cx="1891430" cy="23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5718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‹N°›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712" y="6482398"/>
            <a:ext cx="1891430" cy="23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718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‹N°›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712" y="6482398"/>
            <a:ext cx="1891430" cy="23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84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‹N°›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712" y="6482398"/>
            <a:ext cx="1891430" cy="23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031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‹N°›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712" y="6482398"/>
            <a:ext cx="1891430" cy="23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28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‹N°›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712" y="6482398"/>
            <a:ext cx="1891430" cy="23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847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‹N°›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712" y="6482398"/>
            <a:ext cx="1891430" cy="23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42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‹N°›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712" y="6482398"/>
            <a:ext cx="1891430" cy="23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888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 rot="21311113">
            <a:off x="-823070" y="-1569207"/>
            <a:ext cx="4651185" cy="8607341"/>
            <a:chOff x="2653497" y="-1792219"/>
            <a:chExt cx="5030902" cy="7026930"/>
          </a:xfrm>
        </p:grpSpPr>
        <p:sp>
          <p:nvSpPr>
            <p:cNvPr id="22" name="Freeform 6"/>
            <p:cNvSpPr/>
            <p:nvPr/>
          </p:nvSpPr>
          <p:spPr bwMode="auto">
            <a:xfrm rot="2519063">
              <a:off x="5914771" y="-161182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rgbClr val="798933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 rot="2535143">
              <a:off x="5465270" y="-1792219"/>
              <a:ext cx="1035052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</p:sp>
        <p:sp>
          <p:nvSpPr>
            <p:cNvPr id="26" name="Freeform 11"/>
            <p:cNvSpPr/>
            <p:nvPr/>
          </p:nvSpPr>
          <p:spPr bwMode="auto">
            <a:xfrm rot="1899052">
              <a:off x="3107637" y="1064348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8933"/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 rot="1935198">
              <a:off x="2653497" y="616299"/>
              <a:ext cx="3745021" cy="4351364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9907" y="265400"/>
            <a:ext cx="6890434" cy="2616199"/>
          </a:xfrm>
        </p:spPr>
        <p:txBody>
          <a:bodyPr anchor="b">
            <a:normAutofit/>
          </a:bodyPr>
          <a:lstStyle>
            <a:lvl1pPr algn="ctr">
              <a:defRPr sz="5000">
                <a:effectLst/>
                <a:latin typeface="Neo Tech Std" panose="020B050403050404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Neo Tech Std" panose="020B0504030504040204" pitchFamily="34" charset="0"/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>
            <a:lvl1pPr>
              <a:defRPr>
                <a:latin typeface="Neo Tech Std" panose="020B0504030504040204" pitchFamily="34" charset="0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eo Tech Std" panose="020B0504030504040204" pitchFamily="34" charset="0"/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‹N°›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7" name="91EAA1EF-56EC-4CE3-B22A-2E01EAC6666A" descr="63BE7736-1AA7-41C3-B218-6BC91B57B63B@la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884" y="-18770"/>
            <a:ext cx="4278570" cy="411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712" y="6482398"/>
            <a:ext cx="1891430" cy="23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318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787255" y="883112"/>
            <a:ext cx="10390955" cy="649912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609585" indent="-609585" algn="l">
              <a:buFontTx/>
              <a:buBlip>
                <a:blip r:embed="rId3"/>
              </a:buBlip>
              <a:defRPr sz="400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fr-FR" dirty="0"/>
              <a:t>TITRE DE VOTRE PRÉSENTATION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574801" y="1533024"/>
            <a:ext cx="6908800" cy="451405"/>
          </a:xfrm>
          <a:prstGeom prst="rect">
            <a:avLst/>
          </a:prstGeom>
        </p:spPr>
        <p:txBody>
          <a:bodyPr wrap="square" lIns="0" tIns="0" bIns="0">
            <a:spAutoFit/>
          </a:bodyPr>
          <a:lstStyle>
            <a:lvl1pPr marL="0" indent="0" algn="l">
              <a:buNone/>
              <a:defRPr sz="2933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PLACEZ VOTRE SOUS TITRE ICI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895413" y="6356351"/>
            <a:ext cx="1296587" cy="365125"/>
          </a:xfrm>
        </p:spPr>
        <p:txBody>
          <a:bodyPr/>
          <a:lstStyle>
            <a:lvl1pPr>
              <a:defRPr sz="1067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02/10/2018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56709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12052" y="152345"/>
            <a:ext cx="1956189" cy="32540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133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 dirty="0"/>
              <a:t>Chapitre 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50023" y="1492820"/>
            <a:ext cx="10516839" cy="4525963"/>
          </a:xfrm>
          <a:prstGeom prst="rect">
            <a:avLst/>
          </a:prstGeom>
        </p:spPr>
        <p:txBody>
          <a:bodyPr/>
          <a:lstStyle>
            <a:lvl1pPr marL="457189" indent="-457189">
              <a:buSzPct val="120000"/>
              <a:buFontTx/>
              <a:buBlip>
                <a:blip r:embed="rId3"/>
              </a:buBlip>
              <a:defRPr sz="3467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>
              <a:defRPr sz="2667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2133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2133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fr-FR" dirty="0"/>
              <a:t> Contenu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>
                <a:solidFill>
                  <a:prstClr val="black"/>
                </a:solidFill>
              </a:rPr>
              <a:pPr/>
              <a:t>02/10/2018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423229" y="477749"/>
            <a:ext cx="4743207" cy="36376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 dirty="0"/>
              <a:t>RAPPEL DU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6161676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12052" y="152345"/>
            <a:ext cx="1956189" cy="32540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133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 dirty="0"/>
              <a:t>Chapitre 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50023" y="1492820"/>
            <a:ext cx="10516839" cy="4525963"/>
          </a:xfrm>
          <a:prstGeom prst="rect">
            <a:avLst/>
          </a:prstGeom>
        </p:spPr>
        <p:txBody>
          <a:bodyPr/>
          <a:lstStyle>
            <a:lvl1pPr marL="457189" indent="-457189">
              <a:buSzPct val="120000"/>
              <a:buFontTx/>
              <a:buBlip>
                <a:blip r:embed="rId3"/>
              </a:buBlip>
              <a:defRPr sz="3467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>
              <a:defRPr sz="2667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2133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2133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fr-FR" dirty="0"/>
              <a:t> Contenu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>
                <a:solidFill>
                  <a:prstClr val="black"/>
                </a:solidFill>
              </a:rPr>
              <a:pPr/>
              <a:t>02/10/2018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423229" y="477749"/>
            <a:ext cx="4743207" cy="36376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 dirty="0"/>
              <a:t>RAPPEL DU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7513530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12052" y="152345"/>
            <a:ext cx="1956189" cy="32540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133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 dirty="0"/>
              <a:t>Chapitre 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50023" y="1492820"/>
            <a:ext cx="10516839" cy="4525963"/>
          </a:xfrm>
          <a:prstGeom prst="rect">
            <a:avLst/>
          </a:prstGeom>
        </p:spPr>
        <p:txBody>
          <a:bodyPr/>
          <a:lstStyle>
            <a:lvl1pPr marL="457189" indent="-457189">
              <a:buSzPct val="120000"/>
              <a:buFontTx/>
              <a:buBlip>
                <a:blip r:embed="rId3"/>
              </a:buBlip>
              <a:defRPr sz="3467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>
              <a:defRPr sz="2667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2133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2133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fr-FR" dirty="0"/>
              <a:t> Contenu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>
                <a:solidFill>
                  <a:prstClr val="black"/>
                </a:solidFill>
              </a:rPr>
              <a:pPr/>
              <a:t>02/10/2018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423229" y="477749"/>
            <a:ext cx="4743207" cy="36376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 dirty="0"/>
              <a:t>RAPPEL DU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21100920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12052" y="152345"/>
            <a:ext cx="1956189" cy="32540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133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 dirty="0"/>
              <a:t>Chapitre 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50023" y="1492820"/>
            <a:ext cx="10516839" cy="4525963"/>
          </a:xfrm>
          <a:prstGeom prst="rect">
            <a:avLst/>
          </a:prstGeom>
        </p:spPr>
        <p:txBody>
          <a:bodyPr/>
          <a:lstStyle>
            <a:lvl1pPr marL="457189" indent="-457189">
              <a:buSzPct val="120000"/>
              <a:buFontTx/>
              <a:buBlip>
                <a:blip r:embed="rId3"/>
              </a:buBlip>
              <a:defRPr sz="3467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>
              <a:defRPr sz="2667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2133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2133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fr-FR" dirty="0"/>
              <a:t> Contenu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>
                <a:solidFill>
                  <a:prstClr val="black"/>
                </a:solidFill>
              </a:rPr>
              <a:pPr/>
              <a:t>02/10/2018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423229" y="477749"/>
            <a:ext cx="4743207" cy="36376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 dirty="0"/>
              <a:t>RAPPEL DU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531485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‹N°›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712" y="6482398"/>
            <a:ext cx="1891430" cy="23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574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Chap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041005" y="1984431"/>
            <a:ext cx="5706732" cy="1722116"/>
          </a:xfrm>
          <a:prstGeom prst="rect">
            <a:avLst/>
          </a:prstGeom>
        </p:spPr>
        <p:txBody>
          <a:bodyPr tIns="0" bIns="0" anchor="t">
            <a:normAutofit/>
          </a:bodyPr>
          <a:lstStyle>
            <a:lvl1pPr algn="l">
              <a:lnSpc>
                <a:spcPts val="5040"/>
              </a:lnSpc>
              <a:defRPr sz="4533" b="0" cap="all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fr-FR" dirty="0"/>
              <a:t>PLACEZ LE TITRE </a:t>
            </a:r>
            <a:br>
              <a:rPr lang="fr-FR" dirty="0"/>
            </a:br>
            <a:r>
              <a:rPr lang="fr-FR" dirty="0"/>
              <a:t>DU CHAPITRE ICI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>
                <a:solidFill>
                  <a:prstClr val="black"/>
                </a:solidFill>
              </a:rPr>
              <a:pPr/>
              <a:t>02/10/2018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9" name="Sous-titre 2"/>
          <p:cNvSpPr>
            <a:spLocks noGrp="1"/>
          </p:cNvSpPr>
          <p:nvPr>
            <p:ph type="subTitle" idx="13" hasCustomPrompt="1"/>
          </p:nvPr>
        </p:nvSpPr>
        <p:spPr>
          <a:xfrm>
            <a:off x="4477494" y="1369709"/>
            <a:ext cx="4251380" cy="533480"/>
          </a:xfrm>
          <a:prstGeom prst="rect">
            <a:avLst/>
          </a:prstGeom>
        </p:spPr>
        <p:txBody>
          <a:bodyPr wrap="square" lIns="0" tIns="0" bIns="0">
            <a:spAutoFit/>
          </a:bodyPr>
          <a:lstStyle>
            <a:lvl1pPr marL="457189" indent="-457189" algn="l">
              <a:buSzPct val="120000"/>
              <a:buFontTx/>
              <a:buBlip>
                <a:blip r:embed="rId3"/>
              </a:buBlip>
              <a:defRPr sz="3467" baseline="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 Chapitre 1</a:t>
            </a:r>
          </a:p>
        </p:txBody>
      </p:sp>
    </p:spTree>
    <p:extLst>
      <p:ext uri="{BB962C8B-B14F-4D97-AF65-F5344CB8AC3E}">
        <p14:creationId xmlns:p14="http://schemas.microsoft.com/office/powerpoint/2010/main" val="9597194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12052" y="152345"/>
            <a:ext cx="1956189" cy="32540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133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 dirty="0"/>
              <a:t>Chapitre 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50023" y="1492820"/>
            <a:ext cx="10516839" cy="4525963"/>
          </a:xfrm>
          <a:prstGeom prst="rect">
            <a:avLst/>
          </a:prstGeom>
        </p:spPr>
        <p:txBody>
          <a:bodyPr/>
          <a:lstStyle>
            <a:lvl1pPr marL="457189" indent="-457189">
              <a:buSzPct val="120000"/>
              <a:buFontTx/>
              <a:buBlip>
                <a:blip r:embed="rId3"/>
              </a:buBlip>
              <a:defRPr sz="3467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>
              <a:defRPr sz="2667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2133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2133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fr-FR" dirty="0"/>
              <a:t> Contenu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>
                <a:solidFill>
                  <a:prstClr val="black"/>
                </a:solidFill>
              </a:rPr>
              <a:pPr/>
              <a:t>02/10/2018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423229" y="477749"/>
            <a:ext cx="4743207" cy="36376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 dirty="0"/>
              <a:t>RAPPEL DU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793166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12052" y="152345"/>
            <a:ext cx="1956189" cy="32540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133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 dirty="0"/>
              <a:t>Chapitre 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50023" y="1492820"/>
            <a:ext cx="10516839" cy="4525963"/>
          </a:xfrm>
          <a:prstGeom prst="rect">
            <a:avLst/>
          </a:prstGeom>
        </p:spPr>
        <p:txBody>
          <a:bodyPr/>
          <a:lstStyle>
            <a:lvl1pPr marL="457189" indent="-457189">
              <a:buSzPct val="120000"/>
              <a:buFontTx/>
              <a:buBlip>
                <a:blip r:embed="rId3"/>
              </a:buBlip>
              <a:defRPr sz="3467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>
              <a:defRPr sz="2667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2133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2133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fr-FR" dirty="0"/>
              <a:t> Contenu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>
                <a:solidFill>
                  <a:prstClr val="black"/>
                </a:solidFill>
              </a:rPr>
              <a:pPr/>
              <a:t>02/10/2018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423229" y="477749"/>
            <a:ext cx="4743207" cy="36376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 dirty="0"/>
              <a:t>RAPPEL DU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2241760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c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>
                <a:solidFill>
                  <a:prstClr val="black"/>
                </a:solidFill>
              </a:rPr>
              <a:pPr/>
              <a:t>02/10/2018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3543122" y="3042665"/>
            <a:ext cx="4413249" cy="604536"/>
          </a:xfrm>
          <a:prstGeom prst="rect">
            <a:avLst/>
          </a:prstGeom>
        </p:spPr>
        <p:txBody>
          <a:bodyPr vert="horz" lIns="0" bIns="0"/>
          <a:lstStyle>
            <a:lvl1pPr marL="457189" indent="-457189">
              <a:buSzPct val="120000"/>
              <a:buFontTx/>
              <a:buBlip>
                <a:blip r:embed="rId3"/>
              </a:buBlip>
              <a:defRPr sz="3467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fr-FR" dirty="0"/>
              <a:t> Chapitre 1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5" hasCustomPrompt="1"/>
          </p:nvPr>
        </p:nvSpPr>
        <p:spPr>
          <a:xfrm>
            <a:off x="4224809" y="3694318"/>
            <a:ext cx="5601932" cy="1692613"/>
          </a:xfrm>
          <a:prstGeom prst="rect">
            <a:avLst/>
          </a:prstGeom>
        </p:spPr>
        <p:txBody>
          <a:bodyPr vert="horz" lIns="0" tIns="0" bIns="0"/>
          <a:lstStyle>
            <a:lvl1pPr marL="0" indent="0">
              <a:lnSpc>
                <a:spcPts val="5120"/>
              </a:lnSpc>
              <a:buFontTx/>
              <a:buNone/>
              <a:defRPr sz="4533" baseline="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 dirty="0"/>
              <a:t>PLACEZ LE TITRE DU CHAPITRE ICI</a:t>
            </a:r>
          </a:p>
        </p:txBody>
      </p:sp>
    </p:spTree>
    <p:extLst>
      <p:ext uri="{BB962C8B-B14F-4D97-AF65-F5344CB8AC3E}">
        <p14:creationId xmlns:p14="http://schemas.microsoft.com/office/powerpoint/2010/main" val="24538023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12052" y="152345"/>
            <a:ext cx="1956189" cy="32540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133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 dirty="0"/>
              <a:t>Chapitre 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50023" y="1492820"/>
            <a:ext cx="10516839" cy="4525963"/>
          </a:xfrm>
          <a:prstGeom prst="rect">
            <a:avLst/>
          </a:prstGeom>
        </p:spPr>
        <p:txBody>
          <a:bodyPr/>
          <a:lstStyle>
            <a:lvl1pPr marL="457189" indent="-457189">
              <a:buSzPct val="120000"/>
              <a:buFontTx/>
              <a:buBlip>
                <a:blip r:embed="rId3"/>
              </a:buBlip>
              <a:defRPr sz="3467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>
              <a:defRPr sz="2667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2133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2133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fr-FR" dirty="0"/>
              <a:t> Contenu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>
                <a:solidFill>
                  <a:prstClr val="black"/>
                </a:solidFill>
              </a:rPr>
              <a:pPr/>
              <a:t>02/10/2018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423229" y="477749"/>
            <a:ext cx="4743207" cy="36376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 dirty="0"/>
              <a:t>RAPPEL DU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2101431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12052" y="152345"/>
            <a:ext cx="1956189" cy="32540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133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 dirty="0"/>
              <a:t>Chapitre 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50023" y="1492820"/>
            <a:ext cx="10516839" cy="4525963"/>
          </a:xfrm>
          <a:prstGeom prst="rect">
            <a:avLst/>
          </a:prstGeom>
        </p:spPr>
        <p:txBody>
          <a:bodyPr/>
          <a:lstStyle>
            <a:lvl1pPr marL="457189" indent="-457189">
              <a:buSzPct val="120000"/>
              <a:buFontTx/>
              <a:buBlip>
                <a:blip r:embed="rId3"/>
              </a:buBlip>
              <a:defRPr sz="3467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>
              <a:defRPr sz="2667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2133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2133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fr-FR" dirty="0"/>
              <a:t> Contenu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>
                <a:solidFill>
                  <a:prstClr val="black"/>
                </a:solidFill>
              </a:rPr>
              <a:pPr/>
              <a:t>02/10/2018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423229" y="477749"/>
            <a:ext cx="4743207" cy="36376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 dirty="0"/>
              <a:t>RAPPEL DU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2237968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12052" y="152345"/>
            <a:ext cx="1956189" cy="32540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133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 dirty="0"/>
              <a:t>Chapitre 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50023" y="1492820"/>
            <a:ext cx="10516839" cy="4525963"/>
          </a:xfrm>
          <a:prstGeom prst="rect">
            <a:avLst/>
          </a:prstGeom>
        </p:spPr>
        <p:txBody>
          <a:bodyPr/>
          <a:lstStyle>
            <a:lvl1pPr marL="457189" indent="-457189">
              <a:buSzPct val="120000"/>
              <a:buFontTx/>
              <a:buBlip>
                <a:blip r:embed="rId3"/>
              </a:buBlip>
              <a:defRPr sz="3467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>
              <a:defRPr sz="2667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2133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2133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fr-FR" dirty="0"/>
              <a:t> Contenu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>
                <a:solidFill>
                  <a:prstClr val="black"/>
                </a:solidFill>
              </a:rPr>
              <a:pPr/>
              <a:t>02/10/2018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423229" y="477749"/>
            <a:ext cx="4743207" cy="36376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 dirty="0"/>
              <a:t>RAPPEL DU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38516605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12052" y="152345"/>
            <a:ext cx="1956189" cy="32540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133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 dirty="0"/>
              <a:t>Chapitre 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50023" y="1492820"/>
            <a:ext cx="10516839" cy="4525963"/>
          </a:xfrm>
          <a:prstGeom prst="rect">
            <a:avLst/>
          </a:prstGeom>
        </p:spPr>
        <p:txBody>
          <a:bodyPr/>
          <a:lstStyle>
            <a:lvl1pPr marL="457189" indent="-457189">
              <a:buSzPct val="120000"/>
              <a:buFontTx/>
              <a:buBlip>
                <a:blip r:embed="rId3"/>
              </a:buBlip>
              <a:defRPr sz="3467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>
              <a:defRPr sz="2667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2133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2133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fr-FR" dirty="0"/>
              <a:t> Contenu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>
                <a:solidFill>
                  <a:prstClr val="black"/>
                </a:solidFill>
              </a:rPr>
              <a:pPr/>
              <a:t>02/10/2018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423229" y="477749"/>
            <a:ext cx="4743207" cy="36376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 dirty="0"/>
              <a:t>RAPPEL DU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241621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‹N°›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712" y="6482398"/>
            <a:ext cx="1891430" cy="23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03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‹N°›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712" y="6482398"/>
            <a:ext cx="1891430" cy="23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0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‹N°›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712" y="6482398"/>
            <a:ext cx="1891430" cy="23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3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‹N°›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712" y="6482398"/>
            <a:ext cx="1891430" cy="23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17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slideLayout" Target="../slideLayouts/slideLayout57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 rot="15711357">
            <a:off x="6150337" y="388290"/>
            <a:ext cx="651840" cy="12531835"/>
            <a:chOff x="1320800" y="0"/>
            <a:chExt cx="1428751" cy="5329238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rgbClr val="798933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 rot="5551">
              <a:off x="1320800" y="0"/>
              <a:ext cx="1117599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Neo Tech Std" panose="020B0504030504040204" pitchFamily="34" charset="0"/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 defTabSz="457200"/>
              <a:t>10/2/2018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Neo Tech Std" panose="020B0504030504040204" pitchFamily="34" charset="0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Neo Tech Std" panose="020B0504030504040204" pitchFamily="34" charset="0"/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prstClr val="black"/>
                </a:solidFill>
              </a:rPr>
              <a:pPr defTabSz="457200"/>
              <a:t>‹N°›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712" y="6482398"/>
            <a:ext cx="1891430" cy="230623"/>
          </a:xfrm>
          <a:prstGeom prst="rect">
            <a:avLst/>
          </a:prstGeom>
        </p:spPr>
      </p:pic>
      <p:grpSp>
        <p:nvGrpSpPr>
          <p:cNvPr id="16" name="Group 6"/>
          <p:cNvGrpSpPr/>
          <p:nvPr userDrawn="1"/>
        </p:nvGrpSpPr>
        <p:grpSpPr>
          <a:xfrm rot="16521604">
            <a:off x="3341815" y="721339"/>
            <a:ext cx="651840" cy="12531835"/>
            <a:chOff x="1320800" y="0"/>
            <a:chExt cx="1428751" cy="5329238"/>
          </a:xfrm>
        </p:grpSpPr>
        <p:sp>
          <p:nvSpPr>
            <p:cNvPr id="17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rgbClr val="798933"/>
            </a:solidFill>
            <a:ln>
              <a:noFill/>
            </a:ln>
          </p:spPr>
        </p:sp>
        <p:sp>
          <p:nvSpPr>
            <p:cNvPr id="18" name="Freeform 7"/>
            <p:cNvSpPr/>
            <p:nvPr/>
          </p:nvSpPr>
          <p:spPr bwMode="auto">
            <a:xfrm rot="5551">
              <a:off x="1320800" y="0"/>
              <a:ext cx="1117599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110560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Neo Tech Std" panose="020B050403050404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>
            <a:lumMod val="75000"/>
            <a:lumOff val="25000"/>
          </a:schemeClr>
        </a:buClr>
        <a:buSzPct val="145000"/>
        <a:buFont typeface="Wingdings" panose="05000000000000000000" pitchFamily="2" charset="2"/>
        <a:buChar char="§"/>
        <a:defRPr sz="2400" kern="1200" cap="none">
          <a:solidFill>
            <a:schemeClr val="tx1"/>
          </a:solidFill>
          <a:effectLst/>
          <a:latin typeface="Neo Tech Std Medium" panose="020B060403050404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>
            <a:lumMod val="75000"/>
            <a:lumOff val="25000"/>
          </a:schemeClr>
        </a:buClr>
        <a:buSzPct val="145000"/>
        <a:buFont typeface="Wingdings" panose="05000000000000000000" pitchFamily="2" charset="2"/>
        <a:buChar char="§"/>
        <a:defRPr sz="2000" kern="1200" cap="none">
          <a:solidFill>
            <a:schemeClr val="tx1"/>
          </a:solidFill>
          <a:effectLst/>
          <a:latin typeface="Neo Tech Std" panose="020B0504030504040204" pitchFamily="34" charset="0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>
            <a:lumMod val="75000"/>
            <a:lumOff val="25000"/>
          </a:schemeClr>
        </a:buClr>
        <a:buSzPct val="145000"/>
        <a:buFont typeface="Wingdings" panose="05000000000000000000" pitchFamily="2" charset="2"/>
        <a:buChar char="§"/>
        <a:defRPr sz="1800" kern="1200" cap="none">
          <a:solidFill>
            <a:schemeClr val="tx1"/>
          </a:solidFill>
          <a:effectLst/>
          <a:latin typeface="Neo Tech Std" panose="020B0504030504040204" pitchFamily="34" charset="0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2">
            <a:lumMod val="75000"/>
            <a:lumOff val="25000"/>
          </a:schemeClr>
        </a:buClr>
        <a:buSzPct val="145000"/>
        <a:buFont typeface="Wingdings" panose="05000000000000000000" pitchFamily="2" charset="2"/>
        <a:buChar char="§"/>
        <a:defRPr sz="1600" kern="1200" cap="none">
          <a:solidFill>
            <a:schemeClr val="tx1"/>
          </a:solidFill>
          <a:effectLst/>
          <a:latin typeface="Neo Tech Std" panose="020B0504030504040204" pitchFamily="34" charset="0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2">
            <a:lumMod val="75000"/>
            <a:lumOff val="2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 rot="15711357">
            <a:off x="6150337" y="388290"/>
            <a:ext cx="651840" cy="12531835"/>
            <a:chOff x="1320800" y="0"/>
            <a:chExt cx="1428751" cy="5329238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rgbClr val="798933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 rot="5551">
              <a:off x="1320800" y="0"/>
              <a:ext cx="1117599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Neo Tech Std" panose="020B0504030504040204" pitchFamily="34" charset="0"/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 defTabSz="457200"/>
              <a:t>10/2/2018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Neo Tech Std" panose="020B0504030504040204" pitchFamily="34" charset="0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Neo Tech Std" panose="020B0504030504040204" pitchFamily="34" charset="0"/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prstClr val="black"/>
                </a:solidFill>
              </a:rPr>
              <a:pPr defTabSz="457200"/>
              <a:t>‹N°›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712" y="6482398"/>
            <a:ext cx="1891430" cy="230623"/>
          </a:xfrm>
          <a:prstGeom prst="rect">
            <a:avLst/>
          </a:prstGeom>
        </p:spPr>
      </p:pic>
      <p:grpSp>
        <p:nvGrpSpPr>
          <p:cNvPr id="16" name="Group 6"/>
          <p:cNvGrpSpPr/>
          <p:nvPr userDrawn="1"/>
        </p:nvGrpSpPr>
        <p:grpSpPr>
          <a:xfrm rot="16521604">
            <a:off x="3341815" y="721339"/>
            <a:ext cx="651840" cy="12531835"/>
            <a:chOff x="1320800" y="0"/>
            <a:chExt cx="1428751" cy="5329238"/>
          </a:xfrm>
        </p:grpSpPr>
        <p:sp>
          <p:nvSpPr>
            <p:cNvPr id="17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rgbClr val="798933"/>
            </a:solidFill>
            <a:ln>
              <a:noFill/>
            </a:ln>
          </p:spPr>
        </p:sp>
        <p:sp>
          <p:nvSpPr>
            <p:cNvPr id="18" name="Freeform 7"/>
            <p:cNvSpPr/>
            <p:nvPr/>
          </p:nvSpPr>
          <p:spPr bwMode="auto">
            <a:xfrm rot="5551">
              <a:off x="1320800" y="0"/>
              <a:ext cx="1117599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29864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  <p:sldLayoutId id="2147483718" r:id="rId28"/>
    <p:sldLayoutId id="2147483719" r:id="rId29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Neo Tech Std" panose="020B050403050404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>
            <a:lumMod val="75000"/>
            <a:lumOff val="25000"/>
          </a:schemeClr>
        </a:buClr>
        <a:buSzPct val="145000"/>
        <a:buFont typeface="Wingdings" panose="05000000000000000000" pitchFamily="2" charset="2"/>
        <a:buChar char="§"/>
        <a:defRPr sz="2400" kern="1200" cap="none">
          <a:solidFill>
            <a:schemeClr val="tx1"/>
          </a:solidFill>
          <a:effectLst/>
          <a:latin typeface="Neo Tech Std Medium" panose="020B060403050404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>
            <a:lumMod val="75000"/>
            <a:lumOff val="25000"/>
          </a:schemeClr>
        </a:buClr>
        <a:buSzPct val="145000"/>
        <a:buFont typeface="Wingdings" panose="05000000000000000000" pitchFamily="2" charset="2"/>
        <a:buChar char="§"/>
        <a:defRPr sz="2000" kern="1200" cap="none">
          <a:solidFill>
            <a:schemeClr val="tx1"/>
          </a:solidFill>
          <a:effectLst/>
          <a:latin typeface="Neo Tech Std" panose="020B0504030504040204" pitchFamily="34" charset="0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>
            <a:lumMod val="75000"/>
            <a:lumOff val="25000"/>
          </a:schemeClr>
        </a:buClr>
        <a:buSzPct val="145000"/>
        <a:buFont typeface="Wingdings" panose="05000000000000000000" pitchFamily="2" charset="2"/>
        <a:buChar char="§"/>
        <a:defRPr sz="1800" kern="1200" cap="none">
          <a:solidFill>
            <a:schemeClr val="tx1"/>
          </a:solidFill>
          <a:effectLst/>
          <a:latin typeface="Neo Tech Std" panose="020B0504030504040204" pitchFamily="34" charset="0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2">
            <a:lumMod val="75000"/>
            <a:lumOff val="25000"/>
          </a:schemeClr>
        </a:buClr>
        <a:buSzPct val="145000"/>
        <a:buFont typeface="Wingdings" panose="05000000000000000000" pitchFamily="2" charset="2"/>
        <a:buChar char="§"/>
        <a:defRPr sz="1600" kern="1200" cap="none">
          <a:solidFill>
            <a:schemeClr val="tx1"/>
          </a:solidFill>
          <a:effectLst/>
          <a:latin typeface="Neo Tech Std" panose="020B0504030504040204" pitchFamily="34" charset="0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2">
            <a:lumMod val="75000"/>
            <a:lumOff val="2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73095" y="6770216"/>
            <a:ext cx="17035481" cy="98734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5526192" y="1767223"/>
            <a:ext cx="5999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Développement export de la filière sécurité numérique de la défense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687733" y="4767062"/>
            <a:ext cx="43496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Observatoire économique de la Défense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903" y="4307238"/>
            <a:ext cx="3864373" cy="230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49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3"/>
          <p:cNvSpPr txBox="1">
            <a:spLocks/>
          </p:cNvSpPr>
          <p:nvPr/>
        </p:nvSpPr>
        <p:spPr>
          <a:xfrm>
            <a:off x="103466" y="1720257"/>
            <a:ext cx="11332178" cy="39216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Char char="§"/>
              <a:defRPr sz="2400" kern="1200" cap="none" baseline="0">
                <a:solidFill>
                  <a:schemeClr val="tx1"/>
                </a:solidFill>
                <a:effectLst/>
                <a:latin typeface="Neo Tech Std" panose="020B0504030504040204" pitchFamily="34" charset="0"/>
                <a:ea typeface="+mn-ea"/>
                <a:cs typeface="+mn-cs"/>
              </a:defRPr>
            </a:lvl1pPr>
            <a:lvl2pPr marL="4572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None/>
              <a:tabLst/>
              <a:defRPr sz="2000" kern="1200" cap="none">
                <a:solidFill>
                  <a:schemeClr val="tx1"/>
                </a:solidFill>
                <a:effectLst/>
                <a:latin typeface="Neo Tech Std" panose="020B0504030504040204" pitchFamily="34" charset="0"/>
                <a:ea typeface="+mn-ea"/>
                <a:cs typeface="+mn-cs"/>
              </a:defRPr>
            </a:lvl2pPr>
            <a:lvl3pPr marL="9144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None/>
              <a:tabLst/>
              <a:defRPr sz="1800" kern="1200" cap="none">
                <a:solidFill>
                  <a:schemeClr val="tx1"/>
                </a:solidFill>
                <a:effectLst/>
                <a:latin typeface="Neo Tech Std" panose="020B0504030504040204" pitchFamily="34" charset="0"/>
                <a:ea typeface="+mn-ea"/>
                <a:cs typeface="+mn-cs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None/>
              <a:tabLst/>
              <a:defRPr sz="1600" kern="1200" cap="none">
                <a:solidFill>
                  <a:schemeClr val="tx1"/>
                </a:solidFill>
                <a:effectLst/>
                <a:latin typeface="Neo Tech Std" panose="020B0504030504040204" pitchFamily="34" charset="0"/>
                <a:ea typeface="+mn-ea"/>
                <a:cs typeface="+mn-cs"/>
              </a:defRPr>
            </a:lvl4pPr>
            <a:lvl5pPr marL="20002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Char char="§"/>
              <a:tabLst/>
              <a:defRPr sz="1400" kern="1200" cap="none">
                <a:solidFill>
                  <a:schemeClr val="tx1"/>
                </a:solidFill>
                <a:effectLst/>
                <a:latin typeface="Neo Tech Std" panose="020B05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z="1800" dirty="0"/>
              <a:t>Groupement professionnel qui fédère les domaines de la défense et de la sécurité terrestre</a:t>
            </a:r>
          </a:p>
          <a:p>
            <a:r>
              <a:rPr lang="fr-FR" altLang="fr-FR" sz="1800" dirty="0"/>
              <a:t>Plus </a:t>
            </a:r>
            <a:r>
              <a:rPr lang="fr-FR" altLang="fr-FR" sz="1800"/>
              <a:t>de 240 </a:t>
            </a:r>
            <a:r>
              <a:rPr lang="fr-FR" altLang="fr-FR" sz="1800" dirty="0"/>
              <a:t>sociétés membres dont : </a:t>
            </a:r>
          </a:p>
          <a:p>
            <a:pPr lvl="1"/>
            <a:r>
              <a:rPr lang="fr-FR" altLang="fr-FR" sz="1400" dirty="0"/>
              <a:t>Grands groupes  : Airbus </a:t>
            </a:r>
            <a:r>
              <a:rPr lang="fr-FR" altLang="fr-FR" sz="1400" dirty="0" err="1"/>
              <a:t>Defence</a:t>
            </a:r>
            <a:r>
              <a:rPr lang="fr-FR" altLang="fr-FR" sz="1400" dirty="0"/>
              <a:t> and </a:t>
            </a:r>
            <a:r>
              <a:rPr lang="fr-FR" altLang="fr-FR" sz="1400" dirty="0" err="1"/>
              <a:t>Space</a:t>
            </a:r>
            <a:r>
              <a:rPr lang="fr-FR" altLang="fr-FR" sz="1400" dirty="0"/>
              <a:t>, Airbus Group, Airbus </a:t>
            </a:r>
            <a:r>
              <a:rPr lang="fr-FR" altLang="fr-FR" sz="1400" dirty="0" err="1"/>
              <a:t>Helicopters</a:t>
            </a:r>
            <a:r>
              <a:rPr lang="fr-FR" altLang="fr-FR" sz="1400" dirty="0"/>
              <a:t>, INEO, MBDA, Morpho, Nexter </a:t>
            </a:r>
            <a:r>
              <a:rPr lang="fr-FR" altLang="fr-FR" sz="1400" dirty="0" err="1"/>
              <a:t>Systems</a:t>
            </a:r>
            <a:r>
              <a:rPr lang="fr-FR" altLang="fr-FR" sz="1400" dirty="0"/>
              <a:t>, RTD, Sagem DS, Thales, …</a:t>
            </a:r>
          </a:p>
          <a:p>
            <a:pPr lvl="1"/>
            <a:r>
              <a:rPr lang="fr-FR" altLang="fr-FR" sz="1400" dirty="0"/>
              <a:t>ETI : Bertin Technologies, DCI, Etienne Lacroix, Groupe Marck, …</a:t>
            </a:r>
          </a:p>
          <a:p>
            <a:pPr lvl="1"/>
            <a:r>
              <a:rPr lang="fr-FR" altLang="fr-FR" sz="1400" dirty="0"/>
              <a:t>PME/TPE (environ 60 %) : </a:t>
            </a:r>
            <a:r>
              <a:rPr lang="fr-FR" altLang="fr-FR" sz="1400" dirty="0" err="1"/>
              <a:t>Cefa</a:t>
            </a:r>
            <a:r>
              <a:rPr lang="fr-FR" altLang="fr-FR" sz="1400" dirty="0"/>
              <a:t>, </a:t>
            </a:r>
            <a:r>
              <a:rPr lang="fr-FR" altLang="fr-FR" sz="1400" dirty="0" err="1"/>
              <a:t>Cilas</a:t>
            </a:r>
            <a:r>
              <a:rPr lang="fr-FR" altLang="fr-FR" sz="1400" dirty="0"/>
              <a:t>, </a:t>
            </a:r>
            <a:r>
              <a:rPr lang="fr-FR" altLang="fr-FR" sz="1400" dirty="0" err="1"/>
              <a:t>Elno</a:t>
            </a:r>
            <a:r>
              <a:rPr lang="fr-FR" altLang="fr-FR" sz="1400" dirty="0"/>
              <a:t>, </a:t>
            </a:r>
            <a:r>
              <a:rPr lang="fr-FR" altLang="fr-FR" sz="1400" dirty="0" err="1"/>
              <a:t>Lheritier</a:t>
            </a:r>
            <a:r>
              <a:rPr lang="fr-FR" altLang="fr-FR" sz="1400" dirty="0"/>
              <a:t>, </a:t>
            </a:r>
            <a:r>
              <a:rPr lang="fr-FR" altLang="fr-FR" sz="1400" dirty="0" err="1"/>
              <a:t>Masa</a:t>
            </a:r>
            <a:r>
              <a:rPr lang="fr-FR" altLang="fr-FR" sz="1400" dirty="0"/>
              <a:t>, </a:t>
            </a:r>
            <a:r>
              <a:rPr lang="fr-FR" altLang="fr-FR" sz="1400" dirty="0" err="1"/>
              <a:t>Proengin</a:t>
            </a:r>
            <a:r>
              <a:rPr lang="fr-FR" altLang="fr-FR" sz="1400" dirty="0"/>
              <a:t>, </a:t>
            </a:r>
            <a:r>
              <a:rPr lang="fr-FR" altLang="fr-FR" sz="1400" dirty="0" err="1"/>
              <a:t>Silkan</a:t>
            </a:r>
            <a:r>
              <a:rPr lang="fr-FR" altLang="fr-FR" sz="1400" dirty="0"/>
              <a:t>, …</a:t>
            </a:r>
          </a:p>
          <a:p>
            <a:r>
              <a:rPr lang="fr-FR" altLang="fr-FR" sz="1800" dirty="0"/>
              <a:t>Un cluster de start-ups (Generate)</a:t>
            </a:r>
          </a:p>
          <a:p>
            <a:r>
              <a:rPr lang="fr-FR" altLang="fr-FR" sz="1800" dirty="0"/>
              <a:t>65 % des membres GICAT ont une activité duale (défense et sécurité)</a:t>
            </a:r>
          </a:p>
          <a:p>
            <a:r>
              <a:rPr lang="fr-FR" altLang="fr-FR" sz="1800" dirty="0"/>
              <a:t>Organise via sa filiale COGES, le salon Eurosatory, salon international de  défense &amp; de sécurité terrestres, ainsi que trois autres salons à l’étranger, et la fédération de pavillons France sur les salons internationaux défense ou sécurité </a:t>
            </a:r>
          </a:p>
          <a:p>
            <a:pPr marL="0" indent="0">
              <a:buNone/>
            </a:pPr>
            <a:endParaRPr lang="fr-FR" altLang="fr-FR" sz="1800" dirty="0"/>
          </a:p>
          <a:p>
            <a:pPr marL="0" indent="0">
              <a:buNone/>
            </a:pPr>
            <a:endParaRPr lang="fr-FR" altLang="fr-FR" sz="1400" b="1" dirty="0">
              <a:latin typeface="Neo Tech Std Medium"/>
              <a:cs typeface="Arial" panose="020B0604020202020204" pitchFamily="34" charset="0"/>
            </a:endParaRPr>
          </a:p>
          <a:p>
            <a:pPr marL="949325" lvl="1">
              <a:buClr>
                <a:srgbClr val="006600"/>
              </a:buClr>
            </a:pPr>
            <a:endParaRPr lang="fr-FR" altLang="fr-FR" sz="1050" b="1" dirty="0"/>
          </a:p>
          <a:p>
            <a:pPr marL="949325" lvl="1">
              <a:buClr>
                <a:srgbClr val="006600"/>
              </a:buClr>
            </a:pPr>
            <a:endParaRPr lang="fr-FR" altLang="fr-FR" sz="1050" b="1" dirty="0">
              <a:latin typeface="Neo Tech Std Medium"/>
              <a:cs typeface="Arial" panose="020B0604020202020204" pitchFamily="34" charset="0"/>
            </a:endParaRPr>
          </a:p>
          <a:p>
            <a:pPr marL="949325" lvl="1">
              <a:buClr>
                <a:srgbClr val="006600"/>
              </a:buClr>
            </a:pPr>
            <a:endParaRPr lang="fr-FR" altLang="fr-FR" sz="1400" dirty="0"/>
          </a:p>
          <a:p>
            <a:endParaRPr lang="fr-FR" sz="1800" dirty="0"/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1315361" y="509949"/>
            <a:ext cx="10227282" cy="848952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3562A"/>
              </a:buClr>
              <a:buSzPct val="60000"/>
              <a:buFont typeface="Wingdings" panose="05000000000000000000" pitchFamily="2" charset="2"/>
              <a:buChar char="Ø"/>
              <a:defRPr sz="2000" kern="1200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C0000"/>
              </a:buClr>
              <a:buSzPct val="55000"/>
              <a:buFont typeface="Wingdings" panose="05000000000000000000" pitchFamily="2" charset="2"/>
              <a:buChar char="n"/>
              <a:tabLst/>
              <a:defRPr sz="2000" kern="1200" cap="none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tabLst/>
              <a:defRPr sz="2000" kern="1200" cap="none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tabLst/>
              <a:defRPr sz="2000" kern="1200" cap="none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/>
              <a:defRPr sz="2000" kern="1200" cap="none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 cap="none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 cap="none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 cap="none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 cap="none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3200" dirty="0"/>
              <a:t>Le GICAT</a:t>
            </a:r>
            <a:endParaRPr lang="fr-FR" altLang="fr-FR" sz="3200" b="1" dirty="0">
              <a:latin typeface="Neo Tech Std Medium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032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4DD20DE9-B898-9344-A6B2-BBB878D2286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16534" y="1906210"/>
          <a:ext cx="8424936" cy="4171270"/>
        </p:xfrm>
        <a:graphic>
          <a:graphicData uri="http://schemas.openxmlformats.org/drawingml/2006/table">
            <a:tbl>
              <a:tblPr/>
              <a:tblGrid>
                <a:gridCol w="2486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6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9112">
                  <a:extLst>
                    <a:ext uri="{9D8B030D-6E8A-4147-A177-3AD203B41FA5}">
                      <a16:colId xmlns:a16="http://schemas.microsoft.com/office/drawing/2014/main" val="1835545665"/>
                    </a:ext>
                  </a:extLst>
                </a:gridCol>
                <a:gridCol w="1214715">
                  <a:extLst>
                    <a:ext uri="{9D8B030D-6E8A-4147-A177-3AD203B41FA5}">
                      <a16:colId xmlns:a16="http://schemas.microsoft.com/office/drawing/2014/main" val="2643589138"/>
                    </a:ext>
                  </a:extLst>
                </a:gridCol>
                <a:gridCol w="163148">
                  <a:extLst>
                    <a:ext uri="{9D8B030D-6E8A-4147-A177-3AD203B41FA5}">
                      <a16:colId xmlns:a16="http://schemas.microsoft.com/office/drawing/2014/main" val="2072315221"/>
                    </a:ext>
                  </a:extLst>
                </a:gridCol>
                <a:gridCol w="1654424">
                  <a:extLst>
                    <a:ext uri="{9D8B030D-6E8A-4147-A177-3AD203B41FA5}">
                      <a16:colId xmlns:a16="http://schemas.microsoft.com/office/drawing/2014/main" val="2146904471"/>
                    </a:ext>
                  </a:extLst>
                </a:gridCol>
              </a:tblGrid>
              <a:tr h="679994"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>
                          <a:solidFill>
                            <a:schemeClr val="bg1"/>
                          </a:solidFill>
                        </a:rPr>
                        <a:t>2016</a:t>
                      </a:r>
                    </a:p>
                  </a:txBody>
                  <a:tcPr marL="86980" marR="86980" marT="43490" marB="43490" anchor="ctr">
                    <a:solidFill>
                      <a:srgbClr val="3582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VA (Mds€)</a:t>
                      </a:r>
                      <a:endParaRPr lang="fr-FR" sz="17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874" marR="6887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82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5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Valeur des produits et services vendus aux utilisateurs finaux</a:t>
                      </a:r>
                    </a:p>
                  </a:txBody>
                  <a:tcPr marL="68874" marR="68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82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5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Croissance 2013-2016</a:t>
                      </a:r>
                    </a:p>
                  </a:txBody>
                  <a:tcPr marL="68874" marR="68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82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874" marR="68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Effectifs</a:t>
                      </a:r>
                    </a:p>
                  </a:txBody>
                  <a:tcPr marL="68874" marR="68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82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478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alibri"/>
                          <a:ea typeface="Calibri"/>
                          <a:cs typeface="Times New Roman"/>
                        </a:rPr>
                        <a:t>Physique</a:t>
                      </a:r>
                    </a:p>
                  </a:txBody>
                  <a:tcPr marL="68874" marR="68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latin typeface="Calibri"/>
                          <a:ea typeface="Calibri"/>
                          <a:cs typeface="Times New Roman"/>
                        </a:rPr>
                        <a:t>2, 9</a:t>
                      </a:r>
                    </a:p>
                  </a:txBody>
                  <a:tcPr marL="68874" marR="68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latin typeface="Calibri"/>
                          <a:ea typeface="Calibri"/>
                          <a:cs typeface="Times New Roman"/>
                        </a:rPr>
                        <a:t>10, 3</a:t>
                      </a:r>
                    </a:p>
                  </a:txBody>
                  <a:tcPr marL="68874" marR="68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latin typeface="Calibri"/>
                          <a:ea typeface="Calibri"/>
                          <a:cs typeface="Times New Roman"/>
                        </a:rPr>
                        <a:t>3,1%</a:t>
                      </a:r>
                    </a:p>
                  </a:txBody>
                  <a:tcPr marL="68874" marR="68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874" marR="68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latin typeface="Calibri"/>
                          <a:ea typeface="Calibri"/>
                          <a:cs typeface="Times New Roman"/>
                        </a:rPr>
                        <a:t>57 000</a:t>
                      </a:r>
                    </a:p>
                  </a:txBody>
                  <a:tcPr marL="68874" marR="68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3996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alibri"/>
                          <a:ea typeface="Calibri"/>
                          <a:cs typeface="Times New Roman"/>
                        </a:rPr>
                        <a:t>Electronique et numérique</a:t>
                      </a:r>
                    </a:p>
                  </a:txBody>
                  <a:tcPr marL="68874" marR="68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latin typeface="Calibri"/>
                          <a:ea typeface="Calibri"/>
                          <a:cs typeface="Times New Roman"/>
                        </a:rPr>
                        <a:t>4, 6</a:t>
                      </a:r>
                    </a:p>
                  </a:txBody>
                  <a:tcPr marL="68874" marR="68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latin typeface="Calibri"/>
                          <a:ea typeface="Calibri"/>
                          <a:cs typeface="Times New Roman"/>
                        </a:rPr>
                        <a:t>9, 1</a:t>
                      </a:r>
                    </a:p>
                  </a:txBody>
                  <a:tcPr marL="68874" marR="68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latin typeface="Calibri"/>
                          <a:ea typeface="Calibri"/>
                          <a:cs typeface="Times New Roman"/>
                        </a:rPr>
                        <a:t>5,1%</a:t>
                      </a:r>
                    </a:p>
                  </a:txBody>
                  <a:tcPr marL="68874" marR="68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874" marR="68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latin typeface="Calibri"/>
                          <a:ea typeface="Calibri"/>
                          <a:cs typeface="Times New Roman"/>
                        </a:rPr>
                        <a:t>59 000</a:t>
                      </a:r>
                    </a:p>
                  </a:txBody>
                  <a:tcPr marL="68874" marR="68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224">
                <a:tc>
                  <a:txBody>
                    <a:bodyPr/>
                    <a:lstStyle/>
                    <a:p>
                      <a:pPr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Cybersécurité</a:t>
                      </a:r>
                      <a:endParaRPr lang="fr-F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874" marR="68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latin typeface="Calibri"/>
                          <a:ea typeface="Calibri"/>
                          <a:cs typeface="Times New Roman"/>
                        </a:rPr>
                        <a:t>3, 7</a:t>
                      </a:r>
                    </a:p>
                  </a:txBody>
                  <a:tcPr marL="68874" marR="68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latin typeface="Calibri"/>
                          <a:ea typeface="Calibri"/>
                          <a:cs typeface="Times New Roman"/>
                        </a:rPr>
                        <a:t>6, 6</a:t>
                      </a:r>
                    </a:p>
                  </a:txBody>
                  <a:tcPr marL="68874" marR="68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latin typeface="Calibri"/>
                          <a:ea typeface="Calibri"/>
                          <a:cs typeface="Times New Roman"/>
                        </a:rPr>
                        <a:t>11,9%</a:t>
                      </a:r>
                    </a:p>
                  </a:txBody>
                  <a:tcPr marL="68874" marR="68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874" marR="68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latin typeface="Calibri"/>
                          <a:ea typeface="Calibri"/>
                          <a:cs typeface="Times New Roman"/>
                        </a:rPr>
                        <a:t>35 000</a:t>
                      </a:r>
                    </a:p>
                  </a:txBody>
                  <a:tcPr marL="68874" marR="68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224">
                <a:tc>
                  <a:txBody>
                    <a:bodyPr/>
                    <a:lstStyle/>
                    <a:p>
                      <a:pPr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alibri"/>
                          <a:ea typeface="Calibri"/>
                          <a:cs typeface="Times New Roman"/>
                        </a:rPr>
                        <a:t>Total industrie</a:t>
                      </a:r>
                    </a:p>
                  </a:txBody>
                  <a:tcPr marL="68874" marR="68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latin typeface="Calibri"/>
                          <a:ea typeface="Calibri"/>
                          <a:cs typeface="Times New Roman"/>
                        </a:rPr>
                        <a:t>11, 2</a:t>
                      </a:r>
                    </a:p>
                  </a:txBody>
                  <a:tcPr marL="68874" marR="68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latin typeface="Calibri"/>
                          <a:ea typeface="Calibri"/>
                          <a:cs typeface="Times New Roman"/>
                        </a:rPr>
                        <a:t>26, 0</a:t>
                      </a:r>
                    </a:p>
                  </a:txBody>
                  <a:tcPr marL="68874" marR="68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874" marR="68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874" marR="68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latin typeface="Calibri"/>
                          <a:ea typeface="Calibri"/>
                          <a:cs typeface="Times New Roman"/>
                        </a:rPr>
                        <a:t>151 000</a:t>
                      </a:r>
                    </a:p>
                  </a:txBody>
                  <a:tcPr marL="68874" marR="68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369260"/>
                  </a:ext>
                </a:extLst>
              </a:tr>
              <a:tr h="271998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874" marR="6887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874" marR="6887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874" marR="6887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874" marR="6887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874" marR="6887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874" marR="6887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6644171"/>
                  </a:ext>
                </a:extLst>
              </a:tr>
              <a:tr h="397401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alibri"/>
                          <a:ea typeface="Calibri"/>
                          <a:cs typeface="Times New Roman"/>
                        </a:rPr>
                        <a:t>Sécurité privée</a:t>
                      </a:r>
                    </a:p>
                  </a:txBody>
                  <a:tcPr marL="68874" marR="68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latin typeface="Calibri"/>
                          <a:ea typeface="Calibri"/>
                          <a:cs typeface="Times New Roman"/>
                        </a:rPr>
                        <a:t>5, 9</a:t>
                      </a:r>
                    </a:p>
                  </a:txBody>
                  <a:tcPr marL="68874" marR="68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latin typeface="Calibri"/>
                          <a:ea typeface="Calibri"/>
                          <a:cs typeface="Times New Roman"/>
                        </a:rPr>
                        <a:t>8, 0</a:t>
                      </a:r>
                    </a:p>
                  </a:txBody>
                  <a:tcPr marL="68874" marR="68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latin typeface="Calibri"/>
                          <a:ea typeface="Calibri"/>
                          <a:cs typeface="Times New Roman"/>
                        </a:rPr>
                        <a:t>4,8%</a:t>
                      </a:r>
                    </a:p>
                  </a:txBody>
                  <a:tcPr marL="68874" marR="68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874" marR="68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latin typeface="Calibri"/>
                          <a:ea typeface="Calibri"/>
                          <a:cs typeface="Times New Roman"/>
                        </a:rPr>
                        <a:t>158 000</a:t>
                      </a:r>
                    </a:p>
                  </a:txBody>
                  <a:tcPr marL="68874" marR="68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540457"/>
                  </a:ext>
                </a:extLst>
              </a:tr>
              <a:tr h="271998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874" marR="6887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874" marR="6887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874" marR="6887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874" marR="6887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874" marR="6887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874" marR="6887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8415070"/>
                  </a:ext>
                </a:extLst>
              </a:tr>
              <a:tr h="397401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alibri"/>
                          <a:ea typeface="Calibri"/>
                          <a:cs typeface="Times New Roman"/>
                        </a:rPr>
                        <a:t>Total filière </a:t>
                      </a:r>
                    </a:p>
                  </a:txBody>
                  <a:tcPr marL="68874" marR="68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latin typeface="Calibri"/>
                          <a:ea typeface="Calibri"/>
                          <a:cs typeface="Times New Roman"/>
                        </a:rPr>
                        <a:t>17, 1</a:t>
                      </a:r>
                    </a:p>
                  </a:txBody>
                  <a:tcPr marL="68874" marR="68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latin typeface="Calibri"/>
                          <a:ea typeface="Calibri"/>
                          <a:cs typeface="Times New Roman"/>
                        </a:rPr>
                        <a:t>34, 8</a:t>
                      </a:r>
                    </a:p>
                  </a:txBody>
                  <a:tcPr marL="68874" marR="68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874" marR="68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874" marR="68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latin typeface="Calibri"/>
                          <a:ea typeface="Calibri"/>
                          <a:cs typeface="Times New Roman"/>
                        </a:rPr>
                        <a:t>309 000</a:t>
                      </a:r>
                    </a:p>
                  </a:txBody>
                  <a:tcPr marL="68874" marR="68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274221"/>
                  </a:ext>
                </a:extLst>
              </a:tr>
            </a:tbl>
          </a:graphicData>
        </a:graphic>
      </p:graphicFrame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50745076-F834-7F42-B1C1-0459ACE7E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5660" y="1360214"/>
            <a:ext cx="7200800" cy="352084"/>
          </a:xfrm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1800" cap="none" dirty="0"/>
              <a:t>Ventes depuis la France des entreprises présentes en France  </a:t>
            </a:r>
          </a:p>
        </p:txBody>
      </p:sp>
      <p:sp>
        <p:nvSpPr>
          <p:cNvPr id="10" name="Rectangle 8"/>
          <p:cNvSpPr txBox="1">
            <a:spLocks noChangeArrowheads="1"/>
          </p:cNvSpPr>
          <p:nvPr/>
        </p:nvSpPr>
        <p:spPr bwMode="auto">
          <a:xfrm>
            <a:off x="1315361" y="509949"/>
            <a:ext cx="10227282" cy="848952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3562A"/>
              </a:buClr>
              <a:buSzPct val="60000"/>
              <a:buFont typeface="Wingdings" panose="05000000000000000000" pitchFamily="2" charset="2"/>
              <a:buChar char="Ø"/>
              <a:defRPr sz="2000" kern="1200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C0000"/>
              </a:buClr>
              <a:buSzPct val="55000"/>
              <a:buFont typeface="Wingdings" panose="05000000000000000000" pitchFamily="2" charset="2"/>
              <a:buChar char="n"/>
              <a:tabLst/>
              <a:defRPr sz="2000" kern="1200" cap="none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tabLst/>
              <a:defRPr sz="2000" kern="1200" cap="none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tabLst/>
              <a:defRPr sz="2000" kern="1200" cap="none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/>
              <a:defRPr sz="2000" kern="1200" cap="none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 cap="none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 cap="none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 cap="none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 cap="none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3200" dirty="0"/>
              <a:t>L’ activité de la filière sécurité</a:t>
            </a:r>
            <a:endParaRPr lang="fr-FR" altLang="fr-FR" sz="3200" b="1" dirty="0">
              <a:latin typeface="Neo Tech Std Medium"/>
              <a:cs typeface="Arial" panose="020B0604020202020204" pitchFamily="34" charset="0"/>
            </a:endParaRPr>
          </a:p>
        </p:txBody>
      </p:sp>
      <p:sp>
        <p:nvSpPr>
          <p:cNvPr id="12" name="Rectangle à coins arrondis 11">
            <a:extLst/>
          </p:cNvPr>
          <p:cNvSpPr/>
          <p:nvPr/>
        </p:nvSpPr>
        <p:spPr>
          <a:xfrm>
            <a:off x="504902" y="3103228"/>
            <a:ext cx="1575803" cy="1436751"/>
          </a:xfrm>
          <a:prstGeom prst="roundRect">
            <a:avLst/>
          </a:prstGeom>
          <a:solidFill>
            <a:srgbClr val="6464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fr-FR" dirty="0">
              <a:latin typeface="Lato Light"/>
              <a:cs typeface="Lato Light"/>
            </a:endParaRPr>
          </a:p>
        </p:txBody>
      </p:sp>
      <p:sp>
        <p:nvSpPr>
          <p:cNvPr id="14" name="ZoneTexte 13">
            <a:extLst/>
          </p:cNvPr>
          <p:cNvSpPr txBox="1"/>
          <p:nvPr/>
        </p:nvSpPr>
        <p:spPr>
          <a:xfrm>
            <a:off x="556006" y="3191626"/>
            <a:ext cx="151870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Lato Semibold"/>
                <a:cs typeface="Lato Semibold"/>
              </a:rPr>
              <a:t>Production des entreprises </a:t>
            </a:r>
            <a:r>
              <a:rPr lang="fr-FR" sz="1400" b="1" i="1" dirty="0">
                <a:solidFill>
                  <a:schemeClr val="bg1"/>
                </a:solidFill>
                <a:latin typeface="Lato Semibold"/>
                <a:cs typeface="Lato Semibold"/>
              </a:rPr>
              <a:t>françaises de la filière à l’étranger</a:t>
            </a:r>
          </a:p>
          <a:p>
            <a:pPr algn="ctr"/>
            <a:r>
              <a:rPr lang="fr-FR" sz="1400" b="1" i="1" dirty="0">
                <a:solidFill>
                  <a:schemeClr val="bg1"/>
                </a:solidFill>
                <a:latin typeface="Lato Semibold"/>
                <a:cs typeface="Lato Semibold"/>
              </a:rPr>
              <a:t>6-9 Mds €</a:t>
            </a:r>
          </a:p>
          <a:p>
            <a:pPr algn="ctr"/>
            <a:endParaRPr lang="fr-FR" sz="1400" b="1" i="1" dirty="0">
              <a:solidFill>
                <a:schemeClr val="bg1"/>
              </a:solidFill>
              <a:latin typeface="Lato Semibold"/>
              <a:cs typeface="Lato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697916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204" y="-13415"/>
            <a:ext cx="12182796" cy="2367315"/>
          </a:xfrm>
        </p:spPr>
        <p:txBody>
          <a:bodyPr>
            <a:normAutofit/>
          </a:bodyPr>
          <a:lstStyle/>
          <a:p>
            <a:r>
              <a:rPr lang="fr-FR" dirty="0"/>
              <a:t> 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idx="1"/>
          </p:nvPr>
        </p:nvSpPr>
        <p:spPr bwMode="auto">
          <a:xfrm>
            <a:off x="1447883" y="510753"/>
            <a:ext cx="9155470" cy="817006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rmAutofit/>
          </a:bodyPr>
          <a:lstStyle>
            <a:lvl1pPr>
              <a:spcBef>
                <a:spcPct val="20000"/>
              </a:spcBef>
              <a:buClr>
                <a:srgbClr val="43562A"/>
              </a:buClr>
              <a:buSzPct val="6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fr-FR" altLang="fr-FR" sz="2800" dirty="0"/>
              <a:t>Focus sur la filière Cyber/Confiance numérique</a:t>
            </a:r>
            <a:endParaRPr lang="fr-FR" altLang="fr-FR" sz="2800" b="1" dirty="0">
              <a:latin typeface="Neo Tech Std Medium"/>
              <a:cs typeface="Arial" panose="020B0604020202020204" pitchFamily="34" charset="0"/>
            </a:endParaRPr>
          </a:p>
        </p:txBody>
      </p:sp>
      <p:sp>
        <p:nvSpPr>
          <p:cNvPr id="7" name="Espace réservé du contenu 3"/>
          <p:cNvSpPr txBox="1">
            <a:spLocks/>
          </p:cNvSpPr>
          <p:nvPr/>
        </p:nvSpPr>
        <p:spPr>
          <a:xfrm>
            <a:off x="244990" y="1851927"/>
            <a:ext cx="11711223" cy="387831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Char char="§"/>
              <a:defRPr sz="2400" kern="1200" cap="none" baseline="0">
                <a:solidFill>
                  <a:schemeClr val="tx1"/>
                </a:solidFill>
                <a:effectLst/>
                <a:latin typeface="Neo Tech Std" panose="020B0504030504040204" pitchFamily="34" charset="0"/>
                <a:ea typeface="+mn-ea"/>
                <a:cs typeface="+mn-cs"/>
              </a:defRPr>
            </a:lvl1pPr>
            <a:lvl2pPr marL="4572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None/>
              <a:tabLst/>
              <a:defRPr sz="2000" kern="1200" cap="none">
                <a:solidFill>
                  <a:schemeClr val="tx1"/>
                </a:solidFill>
                <a:effectLst/>
                <a:latin typeface="Neo Tech Std" panose="020B0504030504040204" pitchFamily="34" charset="0"/>
                <a:ea typeface="+mn-ea"/>
                <a:cs typeface="+mn-cs"/>
              </a:defRPr>
            </a:lvl2pPr>
            <a:lvl3pPr marL="9144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None/>
              <a:tabLst/>
              <a:defRPr sz="1800" kern="1200" cap="none">
                <a:solidFill>
                  <a:schemeClr val="tx1"/>
                </a:solidFill>
                <a:effectLst/>
                <a:latin typeface="Neo Tech Std" panose="020B0504030504040204" pitchFamily="34" charset="0"/>
                <a:ea typeface="+mn-ea"/>
                <a:cs typeface="+mn-cs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None/>
              <a:tabLst/>
              <a:defRPr sz="1600" kern="1200" cap="none">
                <a:solidFill>
                  <a:schemeClr val="tx1"/>
                </a:solidFill>
                <a:effectLst/>
                <a:latin typeface="Neo Tech Std" panose="020B0504030504040204" pitchFamily="34" charset="0"/>
                <a:ea typeface="+mn-ea"/>
                <a:cs typeface="+mn-cs"/>
              </a:defRPr>
            </a:lvl4pPr>
            <a:lvl5pPr marL="20002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Char char="§"/>
              <a:tabLst/>
              <a:defRPr sz="1400" kern="1200" cap="none">
                <a:solidFill>
                  <a:schemeClr val="tx1"/>
                </a:solidFill>
                <a:effectLst/>
                <a:latin typeface="Neo Tech Std" panose="020B05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  <p:sp>
        <p:nvSpPr>
          <p:cNvPr id="9" name="Espace réservé du contenu 3"/>
          <p:cNvSpPr txBox="1">
            <a:spLocks/>
          </p:cNvSpPr>
          <p:nvPr/>
        </p:nvSpPr>
        <p:spPr>
          <a:xfrm>
            <a:off x="633177" y="1525982"/>
            <a:ext cx="11290622" cy="387831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Char char="§"/>
              <a:defRPr sz="2400" kern="1200" cap="none" baseline="0">
                <a:solidFill>
                  <a:schemeClr val="tx1"/>
                </a:solidFill>
                <a:effectLst/>
                <a:latin typeface="Neo Tech Std" panose="020B0504030504040204" pitchFamily="34" charset="0"/>
                <a:ea typeface="+mn-ea"/>
                <a:cs typeface="+mn-cs"/>
              </a:defRPr>
            </a:lvl1pPr>
            <a:lvl2pPr marL="4572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None/>
              <a:tabLst/>
              <a:defRPr sz="2000" kern="1200" cap="none">
                <a:solidFill>
                  <a:schemeClr val="tx1"/>
                </a:solidFill>
                <a:effectLst/>
                <a:latin typeface="Neo Tech Std" panose="020B0504030504040204" pitchFamily="34" charset="0"/>
                <a:ea typeface="+mn-ea"/>
                <a:cs typeface="+mn-cs"/>
              </a:defRPr>
            </a:lvl2pPr>
            <a:lvl3pPr marL="9144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None/>
              <a:tabLst/>
              <a:defRPr sz="1800" kern="1200" cap="none">
                <a:solidFill>
                  <a:schemeClr val="tx1"/>
                </a:solidFill>
                <a:effectLst/>
                <a:latin typeface="Neo Tech Std" panose="020B0504030504040204" pitchFamily="34" charset="0"/>
                <a:ea typeface="+mn-ea"/>
                <a:cs typeface="+mn-cs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None/>
              <a:tabLst/>
              <a:defRPr sz="1600" kern="1200" cap="none">
                <a:solidFill>
                  <a:schemeClr val="tx1"/>
                </a:solidFill>
                <a:effectLst/>
                <a:latin typeface="Neo Tech Std" panose="020B0504030504040204" pitchFamily="34" charset="0"/>
                <a:ea typeface="+mn-ea"/>
                <a:cs typeface="+mn-cs"/>
              </a:defRPr>
            </a:lvl4pPr>
            <a:lvl5pPr marL="20002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Char char="§"/>
              <a:tabLst/>
              <a:defRPr sz="1400" kern="1200" cap="none">
                <a:solidFill>
                  <a:schemeClr val="tx1"/>
                </a:solidFill>
                <a:effectLst/>
                <a:latin typeface="Neo Tech Std" panose="020B05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r-FR" sz="1800" dirty="0"/>
          </a:p>
          <a:p>
            <a:pPr marL="0" indent="0">
              <a:buNone/>
            </a:pPr>
            <a:endParaRPr lang="fr-FR" sz="2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45775" y="2142382"/>
            <a:ext cx="5378024" cy="3297407"/>
          </a:xfrm>
          <a:prstGeom prst="rect">
            <a:avLst/>
          </a:prstGeom>
          <a:ln>
            <a:noFill/>
          </a:ln>
        </p:spPr>
      </p:pic>
      <p:sp>
        <p:nvSpPr>
          <p:cNvPr id="10" name="Espace réservé du contenu 3"/>
          <p:cNvSpPr txBox="1">
            <a:spLocks/>
          </p:cNvSpPr>
          <p:nvPr/>
        </p:nvSpPr>
        <p:spPr>
          <a:xfrm>
            <a:off x="103466" y="1720257"/>
            <a:ext cx="6542759" cy="39216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Char char="§"/>
              <a:defRPr sz="2400" kern="1200" cap="none" baseline="0">
                <a:solidFill>
                  <a:schemeClr val="tx1"/>
                </a:solidFill>
                <a:effectLst/>
                <a:latin typeface="Neo Tech Std" panose="020B0504030504040204" pitchFamily="34" charset="0"/>
                <a:ea typeface="+mn-ea"/>
                <a:cs typeface="+mn-cs"/>
              </a:defRPr>
            </a:lvl1pPr>
            <a:lvl2pPr marL="4572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None/>
              <a:tabLst/>
              <a:defRPr sz="2000" kern="1200" cap="none">
                <a:solidFill>
                  <a:schemeClr val="tx1"/>
                </a:solidFill>
                <a:effectLst/>
                <a:latin typeface="Neo Tech Std" panose="020B0504030504040204" pitchFamily="34" charset="0"/>
                <a:ea typeface="+mn-ea"/>
                <a:cs typeface="+mn-cs"/>
              </a:defRPr>
            </a:lvl2pPr>
            <a:lvl3pPr marL="9144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None/>
              <a:tabLst/>
              <a:defRPr sz="1800" kern="1200" cap="none">
                <a:solidFill>
                  <a:schemeClr val="tx1"/>
                </a:solidFill>
                <a:effectLst/>
                <a:latin typeface="Neo Tech Std" panose="020B0504030504040204" pitchFamily="34" charset="0"/>
                <a:ea typeface="+mn-ea"/>
                <a:cs typeface="+mn-cs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None/>
              <a:tabLst/>
              <a:defRPr sz="1600" kern="1200" cap="none">
                <a:solidFill>
                  <a:schemeClr val="tx1"/>
                </a:solidFill>
                <a:effectLst/>
                <a:latin typeface="Neo Tech Std" panose="020B0504030504040204" pitchFamily="34" charset="0"/>
                <a:ea typeface="+mn-ea"/>
                <a:cs typeface="+mn-cs"/>
              </a:defRPr>
            </a:lvl4pPr>
            <a:lvl5pPr marL="20002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Char char="§"/>
              <a:tabLst/>
              <a:defRPr sz="1400" kern="1200" cap="none">
                <a:solidFill>
                  <a:schemeClr val="tx1"/>
                </a:solidFill>
                <a:effectLst/>
                <a:latin typeface="Neo Tech Std" panose="020B05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dirty="0"/>
              <a:t>Des leaders mondiaux sur certains segments (paiements, gestion des identités) </a:t>
            </a:r>
          </a:p>
          <a:p>
            <a:r>
              <a:rPr lang="fr-FR" altLang="fr-FR" dirty="0"/>
              <a:t>Un chiffre d’affaires de plus de 9 milliards d’euros généré hors de France (export + filiales à l’étranger) </a:t>
            </a:r>
          </a:p>
          <a:p>
            <a:r>
              <a:rPr lang="fr-FR" altLang="fr-FR" dirty="0"/>
              <a:t>Des entreprises très ouvertes sur l’extérieur </a:t>
            </a:r>
          </a:p>
          <a:p>
            <a:r>
              <a:rPr lang="fr-FR" altLang="fr-FR" dirty="0"/>
              <a:t>Deux tiers des entreprises réalisent plus de 10% de leur chiffre d’affaires hors de France </a:t>
            </a:r>
          </a:p>
          <a:p>
            <a:r>
              <a:rPr lang="fr-FR" altLang="fr-FR" dirty="0"/>
              <a:t>Un tiers des entreprises pour qui l’activité hors de France représente plus de 50% de l’activité </a:t>
            </a:r>
          </a:p>
          <a:p>
            <a:r>
              <a:rPr lang="fr-FR" altLang="fr-FR" dirty="0"/>
              <a:t>Une part de 25% d’exportation en moyenne par entreprise du secteur </a:t>
            </a:r>
          </a:p>
          <a:p>
            <a:pPr marL="0" indent="0">
              <a:buNone/>
            </a:pPr>
            <a:endParaRPr lang="fr-FR" altLang="fr-FR" dirty="0"/>
          </a:p>
          <a:p>
            <a:pPr marL="0" indent="0">
              <a:buNone/>
            </a:pPr>
            <a:endParaRPr lang="fr-FR" altLang="fr-FR" sz="1800" b="1" dirty="0">
              <a:latin typeface="Neo Tech Std Medium"/>
              <a:cs typeface="Arial" panose="020B0604020202020204" pitchFamily="34" charset="0"/>
            </a:endParaRPr>
          </a:p>
          <a:p>
            <a:pPr marL="949325" lvl="1">
              <a:buClr>
                <a:srgbClr val="006600"/>
              </a:buClr>
            </a:pPr>
            <a:endParaRPr lang="fr-FR" altLang="fr-FR" sz="1400" b="1" dirty="0"/>
          </a:p>
          <a:p>
            <a:pPr marL="949325" lvl="1">
              <a:buClr>
                <a:srgbClr val="006600"/>
              </a:buClr>
            </a:pPr>
            <a:endParaRPr lang="fr-FR" altLang="fr-FR" sz="1400" b="1" dirty="0">
              <a:latin typeface="Neo Tech Std Medium"/>
              <a:cs typeface="Arial" panose="020B0604020202020204" pitchFamily="34" charset="0"/>
            </a:endParaRPr>
          </a:p>
          <a:p>
            <a:pPr marL="949325" lvl="1">
              <a:buClr>
                <a:srgbClr val="006600"/>
              </a:buClr>
            </a:pPr>
            <a:endParaRPr lang="fr-FR" altLang="fr-FR" sz="18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3146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204" y="-13415"/>
            <a:ext cx="12182796" cy="2367315"/>
          </a:xfrm>
        </p:spPr>
        <p:txBody>
          <a:bodyPr>
            <a:normAutofit/>
          </a:bodyPr>
          <a:lstStyle/>
          <a:p>
            <a:r>
              <a:rPr lang="fr-FR" dirty="0"/>
              <a:t> 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idx="1"/>
          </p:nvPr>
        </p:nvSpPr>
        <p:spPr bwMode="auto">
          <a:xfrm>
            <a:off x="1447883" y="510753"/>
            <a:ext cx="9155470" cy="817006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rmAutofit/>
          </a:bodyPr>
          <a:lstStyle>
            <a:lvl1pPr>
              <a:spcBef>
                <a:spcPct val="20000"/>
              </a:spcBef>
              <a:buClr>
                <a:srgbClr val="43562A"/>
              </a:buClr>
              <a:buSzPct val="6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fr-FR" altLang="fr-FR" sz="2800" dirty="0"/>
              <a:t>Un secteur sous domination étrangère</a:t>
            </a:r>
            <a:endParaRPr lang="fr-FR" altLang="fr-FR" sz="2800" b="1" dirty="0">
              <a:latin typeface="Neo Tech Std Medium"/>
              <a:cs typeface="Arial" panose="020B0604020202020204" pitchFamily="34" charset="0"/>
            </a:endParaRPr>
          </a:p>
        </p:txBody>
      </p:sp>
      <p:sp>
        <p:nvSpPr>
          <p:cNvPr id="7" name="Espace réservé du contenu 3"/>
          <p:cNvSpPr txBox="1">
            <a:spLocks/>
          </p:cNvSpPr>
          <p:nvPr/>
        </p:nvSpPr>
        <p:spPr>
          <a:xfrm>
            <a:off x="244990" y="1851927"/>
            <a:ext cx="11711223" cy="387831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Char char="§"/>
              <a:defRPr sz="2400" kern="1200" cap="none" baseline="0">
                <a:solidFill>
                  <a:schemeClr val="tx1"/>
                </a:solidFill>
                <a:effectLst/>
                <a:latin typeface="Neo Tech Std" panose="020B0504030504040204" pitchFamily="34" charset="0"/>
                <a:ea typeface="+mn-ea"/>
                <a:cs typeface="+mn-cs"/>
              </a:defRPr>
            </a:lvl1pPr>
            <a:lvl2pPr marL="4572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None/>
              <a:tabLst/>
              <a:defRPr sz="2000" kern="1200" cap="none">
                <a:solidFill>
                  <a:schemeClr val="tx1"/>
                </a:solidFill>
                <a:effectLst/>
                <a:latin typeface="Neo Tech Std" panose="020B0504030504040204" pitchFamily="34" charset="0"/>
                <a:ea typeface="+mn-ea"/>
                <a:cs typeface="+mn-cs"/>
              </a:defRPr>
            </a:lvl2pPr>
            <a:lvl3pPr marL="9144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None/>
              <a:tabLst/>
              <a:defRPr sz="1800" kern="1200" cap="none">
                <a:solidFill>
                  <a:schemeClr val="tx1"/>
                </a:solidFill>
                <a:effectLst/>
                <a:latin typeface="Neo Tech Std" panose="020B0504030504040204" pitchFamily="34" charset="0"/>
                <a:ea typeface="+mn-ea"/>
                <a:cs typeface="+mn-cs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None/>
              <a:tabLst/>
              <a:defRPr sz="1600" kern="1200" cap="none">
                <a:solidFill>
                  <a:schemeClr val="tx1"/>
                </a:solidFill>
                <a:effectLst/>
                <a:latin typeface="Neo Tech Std" panose="020B0504030504040204" pitchFamily="34" charset="0"/>
                <a:ea typeface="+mn-ea"/>
                <a:cs typeface="+mn-cs"/>
              </a:defRPr>
            </a:lvl4pPr>
            <a:lvl5pPr marL="20002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Char char="§"/>
              <a:tabLst/>
              <a:defRPr sz="1400" kern="1200" cap="none">
                <a:solidFill>
                  <a:schemeClr val="tx1"/>
                </a:solidFill>
                <a:effectLst/>
                <a:latin typeface="Neo Tech Std" panose="020B05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  <p:sp>
        <p:nvSpPr>
          <p:cNvPr id="9" name="Espace réservé du contenu 3"/>
          <p:cNvSpPr txBox="1">
            <a:spLocks/>
          </p:cNvSpPr>
          <p:nvPr/>
        </p:nvSpPr>
        <p:spPr>
          <a:xfrm>
            <a:off x="633177" y="1525982"/>
            <a:ext cx="11290622" cy="387831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Char char="§"/>
              <a:defRPr sz="2400" kern="1200" cap="none" baseline="0">
                <a:solidFill>
                  <a:schemeClr val="tx1"/>
                </a:solidFill>
                <a:effectLst/>
                <a:latin typeface="Neo Tech Std" panose="020B0504030504040204" pitchFamily="34" charset="0"/>
                <a:ea typeface="+mn-ea"/>
                <a:cs typeface="+mn-cs"/>
              </a:defRPr>
            </a:lvl1pPr>
            <a:lvl2pPr marL="4572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None/>
              <a:tabLst/>
              <a:defRPr sz="2000" kern="1200" cap="none">
                <a:solidFill>
                  <a:schemeClr val="tx1"/>
                </a:solidFill>
                <a:effectLst/>
                <a:latin typeface="Neo Tech Std" panose="020B0504030504040204" pitchFamily="34" charset="0"/>
                <a:ea typeface="+mn-ea"/>
                <a:cs typeface="+mn-cs"/>
              </a:defRPr>
            </a:lvl2pPr>
            <a:lvl3pPr marL="9144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None/>
              <a:tabLst/>
              <a:defRPr sz="1800" kern="1200" cap="none">
                <a:solidFill>
                  <a:schemeClr val="tx1"/>
                </a:solidFill>
                <a:effectLst/>
                <a:latin typeface="Neo Tech Std" panose="020B0504030504040204" pitchFamily="34" charset="0"/>
                <a:ea typeface="+mn-ea"/>
                <a:cs typeface="+mn-cs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None/>
              <a:tabLst/>
              <a:defRPr sz="1600" kern="1200" cap="none">
                <a:solidFill>
                  <a:schemeClr val="tx1"/>
                </a:solidFill>
                <a:effectLst/>
                <a:latin typeface="Neo Tech Std" panose="020B0504030504040204" pitchFamily="34" charset="0"/>
                <a:ea typeface="+mn-ea"/>
                <a:cs typeface="+mn-cs"/>
              </a:defRPr>
            </a:lvl4pPr>
            <a:lvl5pPr marL="20002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Char char="§"/>
              <a:tabLst/>
              <a:defRPr sz="1400" kern="1200" cap="none">
                <a:solidFill>
                  <a:schemeClr val="tx1"/>
                </a:solidFill>
                <a:effectLst/>
                <a:latin typeface="Neo Tech Std" panose="020B05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r-FR" sz="1800" dirty="0"/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8" name="Espace réservé du contenu 3"/>
          <p:cNvSpPr txBox="1">
            <a:spLocks/>
          </p:cNvSpPr>
          <p:nvPr/>
        </p:nvSpPr>
        <p:spPr>
          <a:xfrm>
            <a:off x="397390" y="1327759"/>
            <a:ext cx="8803467" cy="39216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Char char="§"/>
              <a:defRPr sz="2400" kern="1200" cap="none" baseline="0">
                <a:solidFill>
                  <a:schemeClr val="tx1"/>
                </a:solidFill>
                <a:effectLst/>
                <a:latin typeface="Neo Tech Std" panose="020B0504030504040204" pitchFamily="34" charset="0"/>
                <a:ea typeface="+mn-ea"/>
                <a:cs typeface="+mn-cs"/>
              </a:defRPr>
            </a:lvl1pPr>
            <a:lvl2pPr marL="4572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None/>
              <a:tabLst/>
              <a:defRPr sz="2000" kern="1200" cap="none">
                <a:solidFill>
                  <a:schemeClr val="tx1"/>
                </a:solidFill>
                <a:effectLst/>
                <a:latin typeface="Neo Tech Std" panose="020B0504030504040204" pitchFamily="34" charset="0"/>
                <a:ea typeface="+mn-ea"/>
                <a:cs typeface="+mn-cs"/>
              </a:defRPr>
            </a:lvl2pPr>
            <a:lvl3pPr marL="9144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None/>
              <a:tabLst/>
              <a:defRPr sz="1800" kern="1200" cap="none">
                <a:solidFill>
                  <a:schemeClr val="tx1"/>
                </a:solidFill>
                <a:effectLst/>
                <a:latin typeface="Neo Tech Std" panose="020B0504030504040204" pitchFamily="34" charset="0"/>
                <a:ea typeface="+mn-ea"/>
                <a:cs typeface="+mn-cs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None/>
              <a:tabLst/>
              <a:defRPr sz="1600" kern="1200" cap="none">
                <a:solidFill>
                  <a:schemeClr val="tx1"/>
                </a:solidFill>
                <a:effectLst/>
                <a:latin typeface="Neo Tech Std" panose="020B0504030504040204" pitchFamily="34" charset="0"/>
                <a:ea typeface="+mn-ea"/>
                <a:cs typeface="+mn-cs"/>
              </a:defRPr>
            </a:lvl4pPr>
            <a:lvl5pPr marL="20002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Char char="§"/>
              <a:tabLst/>
              <a:defRPr sz="1400" kern="1200" cap="none">
                <a:solidFill>
                  <a:schemeClr val="tx1"/>
                </a:solidFill>
                <a:effectLst/>
                <a:latin typeface="Neo Tech Std" panose="020B05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dirty="0"/>
              <a:t>10 plus grosses compagnies mondiales (Mai 2018)</a:t>
            </a:r>
          </a:p>
          <a:p>
            <a:pPr lvl="1"/>
            <a:r>
              <a:rPr lang="fr-FR" altLang="fr-FR" dirty="0" err="1"/>
              <a:t>CyberArk</a:t>
            </a:r>
            <a:r>
              <a:rPr lang="fr-FR" altLang="fr-FR" dirty="0"/>
              <a:t>, Cisco, IBM, Microsoft, Amazon, </a:t>
            </a:r>
            <a:r>
              <a:rPr lang="fr-FR" altLang="fr-FR" dirty="0" err="1"/>
              <a:t>FireEye</a:t>
            </a:r>
            <a:r>
              <a:rPr lang="fr-FR" altLang="fr-FR" dirty="0"/>
              <a:t>, Lockheed Martin, Check Point, </a:t>
            </a:r>
            <a:r>
              <a:rPr lang="fr-FR" altLang="fr-FR" dirty="0" err="1"/>
              <a:t>Sylmantec</a:t>
            </a:r>
            <a:r>
              <a:rPr lang="fr-FR" altLang="fr-FR" dirty="0"/>
              <a:t>, BAE </a:t>
            </a:r>
            <a:r>
              <a:rPr lang="fr-FR" altLang="fr-FR" dirty="0" err="1"/>
              <a:t>systems</a:t>
            </a:r>
            <a:endParaRPr lang="fr-FR" altLang="fr-FR" dirty="0"/>
          </a:p>
          <a:p>
            <a:r>
              <a:rPr lang="fr-FR" altLang="fr-FR" dirty="0"/>
              <a:t>Les Français sont reconnus</a:t>
            </a:r>
          </a:p>
          <a:p>
            <a:pPr lvl="1"/>
            <a:r>
              <a:rPr lang="fr-FR" altLang="fr-FR" dirty="0"/>
              <a:t>Compétences techniques pointues</a:t>
            </a:r>
          </a:p>
          <a:p>
            <a:pPr lvl="1"/>
            <a:r>
              <a:rPr lang="fr-FR" altLang="fr-FR" dirty="0"/>
              <a:t>Notoriété dans les domaines scientifiques</a:t>
            </a:r>
          </a:p>
          <a:p>
            <a:r>
              <a:rPr lang="fr-FR" altLang="fr-FR" dirty="0"/>
              <a:t>mais..</a:t>
            </a:r>
          </a:p>
          <a:p>
            <a:pPr lvl="1"/>
            <a:r>
              <a:rPr lang="fr-FR" altLang="fr-FR" dirty="0"/>
              <a:t>Marché intérieur petit</a:t>
            </a:r>
          </a:p>
          <a:p>
            <a:pPr lvl="1"/>
            <a:r>
              <a:rPr lang="fr-FR" altLang="fr-FR" dirty="0"/>
              <a:t>Manque de capitaux</a:t>
            </a:r>
          </a:p>
          <a:p>
            <a:pPr lvl="1"/>
            <a:r>
              <a:rPr lang="fr-FR" altLang="fr-FR" dirty="0"/>
              <a:t>Pas de préférence nationale (</a:t>
            </a:r>
            <a:r>
              <a:rPr lang="fr-FR" altLang="fr-FR" dirty="0" err="1"/>
              <a:t>Palentir</a:t>
            </a:r>
            <a:r>
              <a:rPr lang="fr-FR" altLang="fr-FR" dirty="0"/>
              <a:t>…)</a:t>
            </a:r>
          </a:p>
          <a:p>
            <a:pPr lvl="1"/>
            <a:r>
              <a:rPr lang="fr-FR" altLang="fr-FR" dirty="0"/>
              <a:t>	Y compris à l’export par les maitres d’œuvre français</a:t>
            </a:r>
          </a:p>
          <a:p>
            <a:pPr lvl="1"/>
            <a:endParaRPr lang="fr-FR" altLang="fr-FR" sz="2400" dirty="0"/>
          </a:p>
          <a:p>
            <a:endParaRPr lang="fr-FR" altLang="fr-FR" dirty="0"/>
          </a:p>
          <a:p>
            <a:pPr marL="0" indent="0">
              <a:buNone/>
            </a:pPr>
            <a:endParaRPr lang="fr-FR" altLang="fr-FR" dirty="0"/>
          </a:p>
          <a:p>
            <a:pPr marL="0" indent="0">
              <a:buNone/>
            </a:pPr>
            <a:endParaRPr lang="fr-FR" altLang="fr-FR" sz="1800" b="1" dirty="0">
              <a:latin typeface="Neo Tech Std Medium"/>
              <a:cs typeface="Arial" panose="020B0604020202020204" pitchFamily="34" charset="0"/>
            </a:endParaRPr>
          </a:p>
          <a:p>
            <a:pPr marL="949325" lvl="1">
              <a:buClr>
                <a:srgbClr val="006600"/>
              </a:buClr>
            </a:pPr>
            <a:endParaRPr lang="fr-FR" altLang="fr-FR" sz="1400" b="1" dirty="0"/>
          </a:p>
          <a:p>
            <a:pPr marL="949325" lvl="1">
              <a:buClr>
                <a:srgbClr val="006600"/>
              </a:buClr>
            </a:pPr>
            <a:endParaRPr lang="fr-FR" altLang="fr-FR" sz="1400" b="1" dirty="0">
              <a:latin typeface="Neo Tech Std Medium"/>
              <a:cs typeface="Arial" panose="020B0604020202020204" pitchFamily="34" charset="0"/>
            </a:endParaRPr>
          </a:p>
          <a:p>
            <a:pPr marL="949325" lvl="1">
              <a:buClr>
                <a:srgbClr val="006600"/>
              </a:buClr>
            </a:pPr>
            <a:endParaRPr lang="fr-FR" altLang="fr-FR" sz="1800" dirty="0"/>
          </a:p>
          <a:p>
            <a:endParaRPr lang="fr-FR" dirty="0"/>
          </a:p>
        </p:txBody>
      </p:sp>
      <p:pic>
        <p:nvPicPr>
          <p:cNvPr id="1026" name="Picture 2" descr="RÃ©sultat de recherche d'images pour &quot;mad in USA&quot;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150" y="2047425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414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204" y="-13415"/>
            <a:ext cx="12182796" cy="2367315"/>
          </a:xfrm>
        </p:spPr>
        <p:txBody>
          <a:bodyPr>
            <a:normAutofit/>
          </a:bodyPr>
          <a:lstStyle/>
          <a:p>
            <a:r>
              <a:rPr lang="fr-FR" dirty="0"/>
              <a:t> 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idx="1"/>
          </p:nvPr>
        </p:nvSpPr>
        <p:spPr bwMode="auto">
          <a:xfrm>
            <a:off x="1447883" y="510753"/>
            <a:ext cx="9155470" cy="817006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rmAutofit/>
          </a:bodyPr>
          <a:lstStyle>
            <a:lvl1pPr>
              <a:spcBef>
                <a:spcPct val="20000"/>
              </a:spcBef>
              <a:buClr>
                <a:srgbClr val="43562A"/>
              </a:buClr>
              <a:buSzPct val="6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fr-FR" altLang="fr-FR" sz="2800" dirty="0"/>
              <a:t>Un enjeu de souveraineté majeur</a:t>
            </a:r>
            <a:endParaRPr lang="fr-FR" altLang="fr-FR" sz="2800" b="1" dirty="0">
              <a:latin typeface="Neo Tech Std Medium"/>
              <a:cs typeface="Arial" panose="020B0604020202020204" pitchFamily="34" charset="0"/>
            </a:endParaRPr>
          </a:p>
        </p:txBody>
      </p:sp>
      <p:sp>
        <p:nvSpPr>
          <p:cNvPr id="7" name="Espace réservé du contenu 3"/>
          <p:cNvSpPr txBox="1">
            <a:spLocks/>
          </p:cNvSpPr>
          <p:nvPr/>
        </p:nvSpPr>
        <p:spPr>
          <a:xfrm>
            <a:off x="244990" y="1851927"/>
            <a:ext cx="11711223" cy="387831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Char char="§"/>
              <a:defRPr sz="2400" kern="1200" cap="none" baseline="0">
                <a:solidFill>
                  <a:schemeClr val="tx1"/>
                </a:solidFill>
                <a:effectLst/>
                <a:latin typeface="Neo Tech Std" panose="020B0504030504040204" pitchFamily="34" charset="0"/>
                <a:ea typeface="+mn-ea"/>
                <a:cs typeface="+mn-cs"/>
              </a:defRPr>
            </a:lvl1pPr>
            <a:lvl2pPr marL="4572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None/>
              <a:tabLst/>
              <a:defRPr sz="2000" kern="1200" cap="none">
                <a:solidFill>
                  <a:schemeClr val="tx1"/>
                </a:solidFill>
                <a:effectLst/>
                <a:latin typeface="Neo Tech Std" panose="020B0504030504040204" pitchFamily="34" charset="0"/>
                <a:ea typeface="+mn-ea"/>
                <a:cs typeface="+mn-cs"/>
              </a:defRPr>
            </a:lvl2pPr>
            <a:lvl3pPr marL="9144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None/>
              <a:tabLst/>
              <a:defRPr sz="1800" kern="1200" cap="none">
                <a:solidFill>
                  <a:schemeClr val="tx1"/>
                </a:solidFill>
                <a:effectLst/>
                <a:latin typeface="Neo Tech Std" panose="020B0504030504040204" pitchFamily="34" charset="0"/>
                <a:ea typeface="+mn-ea"/>
                <a:cs typeface="+mn-cs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None/>
              <a:tabLst/>
              <a:defRPr sz="1600" kern="1200" cap="none">
                <a:solidFill>
                  <a:schemeClr val="tx1"/>
                </a:solidFill>
                <a:effectLst/>
                <a:latin typeface="Neo Tech Std" panose="020B0504030504040204" pitchFamily="34" charset="0"/>
                <a:ea typeface="+mn-ea"/>
                <a:cs typeface="+mn-cs"/>
              </a:defRPr>
            </a:lvl4pPr>
            <a:lvl5pPr marL="20002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Char char="§"/>
              <a:tabLst/>
              <a:defRPr sz="1400" kern="1200" cap="none">
                <a:solidFill>
                  <a:schemeClr val="tx1"/>
                </a:solidFill>
                <a:effectLst/>
                <a:latin typeface="Neo Tech Std" panose="020B05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  <p:sp>
        <p:nvSpPr>
          <p:cNvPr id="9" name="Espace réservé du contenu 3"/>
          <p:cNvSpPr txBox="1">
            <a:spLocks/>
          </p:cNvSpPr>
          <p:nvPr/>
        </p:nvSpPr>
        <p:spPr>
          <a:xfrm>
            <a:off x="633177" y="1525982"/>
            <a:ext cx="11290622" cy="387831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Char char="§"/>
              <a:defRPr sz="2400" kern="1200" cap="none" baseline="0">
                <a:solidFill>
                  <a:schemeClr val="tx1"/>
                </a:solidFill>
                <a:effectLst/>
                <a:latin typeface="Neo Tech Std" panose="020B0504030504040204" pitchFamily="34" charset="0"/>
                <a:ea typeface="+mn-ea"/>
                <a:cs typeface="+mn-cs"/>
              </a:defRPr>
            </a:lvl1pPr>
            <a:lvl2pPr marL="4572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None/>
              <a:tabLst/>
              <a:defRPr sz="2000" kern="1200" cap="none">
                <a:solidFill>
                  <a:schemeClr val="tx1"/>
                </a:solidFill>
                <a:effectLst/>
                <a:latin typeface="Neo Tech Std" panose="020B0504030504040204" pitchFamily="34" charset="0"/>
                <a:ea typeface="+mn-ea"/>
                <a:cs typeface="+mn-cs"/>
              </a:defRPr>
            </a:lvl2pPr>
            <a:lvl3pPr marL="9144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None/>
              <a:tabLst/>
              <a:defRPr sz="1800" kern="1200" cap="none">
                <a:solidFill>
                  <a:schemeClr val="tx1"/>
                </a:solidFill>
                <a:effectLst/>
                <a:latin typeface="Neo Tech Std" panose="020B0504030504040204" pitchFamily="34" charset="0"/>
                <a:ea typeface="+mn-ea"/>
                <a:cs typeface="+mn-cs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None/>
              <a:tabLst/>
              <a:defRPr sz="1600" kern="1200" cap="none">
                <a:solidFill>
                  <a:schemeClr val="tx1"/>
                </a:solidFill>
                <a:effectLst/>
                <a:latin typeface="Neo Tech Std" panose="020B0504030504040204" pitchFamily="34" charset="0"/>
                <a:ea typeface="+mn-ea"/>
                <a:cs typeface="+mn-cs"/>
              </a:defRPr>
            </a:lvl4pPr>
            <a:lvl5pPr marL="20002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Char char="§"/>
              <a:tabLst/>
              <a:defRPr sz="1400" kern="1200" cap="none">
                <a:solidFill>
                  <a:schemeClr val="tx1"/>
                </a:solidFill>
                <a:effectLst/>
                <a:latin typeface="Neo Tech Std" panose="020B05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r-FR" sz="1800" dirty="0"/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8" name="Espace réservé du contenu 3"/>
          <p:cNvSpPr txBox="1">
            <a:spLocks/>
          </p:cNvSpPr>
          <p:nvPr/>
        </p:nvSpPr>
        <p:spPr>
          <a:xfrm>
            <a:off x="103465" y="1652523"/>
            <a:ext cx="9232445" cy="39216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Char char="§"/>
              <a:defRPr sz="2400" kern="1200" cap="none" baseline="0">
                <a:solidFill>
                  <a:schemeClr val="tx1"/>
                </a:solidFill>
                <a:effectLst/>
                <a:latin typeface="Neo Tech Std" panose="020B0504030504040204" pitchFamily="34" charset="0"/>
                <a:ea typeface="+mn-ea"/>
                <a:cs typeface="+mn-cs"/>
              </a:defRPr>
            </a:lvl1pPr>
            <a:lvl2pPr marL="4572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None/>
              <a:tabLst/>
              <a:defRPr sz="2000" kern="1200" cap="none">
                <a:solidFill>
                  <a:schemeClr val="tx1"/>
                </a:solidFill>
                <a:effectLst/>
                <a:latin typeface="Neo Tech Std" panose="020B0504030504040204" pitchFamily="34" charset="0"/>
                <a:ea typeface="+mn-ea"/>
                <a:cs typeface="+mn-cs"/>
              </a:defRPr>
            </a:lvl2pPr>
            <a:lvl3pPr marL="9144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None/>
              <a:tabLst/>
              <a:defRPr sz="1800" kern="1200" cap="none">
                <a:solidFill>
                  <a:schemeClr val="tx1"/>
                </a:solidFill>
                <a:effectLst/>
                <a:latin typeface="Neo Tech Std" panose="020B0504030504040204" pitchFamily="34" charset="0"/>
                <a:ea typeface="+mn-ea"/>
                <a:cs typeface="+mn-cs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None/>
              <a:tabLst/>
              <a:defRPr sz="1600" kern="1200" cap="none">
                <a:solidFill>
                  <a:schemeClr val="tx1"/>
                </a:solidFill>
                <a:effectLst/>
                <a:latin typeface="Neo Tech Std" panose="020B0504030504040204" pitchFamily="34" charset="0"/>
                <a:ea typeface="+mn-ea"/>
                <a:cs typeface="+mn-cs"/>
              </a:defRPr>
            </a:lvl4pPr>
            <a:lvl5pPr marL="20002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Char char="§"/>
              <a:tabLst/>
              <a:defRPr sz="1400" kern="1200" cap="none">
                <a:solidFill>
                  <a:schemeClr val="tx1"/>
                </a:solidFill>
                <a:effectLst/>
                <a:latin typeface="Neo Tech Std" panose="020B05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dirty="0"/>
              <a:t>Domination de multinationales non étatiques</a:t>
            </a:r>
          </a:p>
          <a:p>
            <a:pPr lvl="1"/>
            <a:r>
              <a:rPr lang="fr-FR" altLang="fr-FR" sz="1800" dirty="0"/>
              <a:t>Identité numérique: Mon passeport ou mon profil ?</a:t>
            </a:r>
          </a:p>
          <a:p>
            <a:pPr lvl="1"/>
            <a:r>
              <a:rPr lang="fr-FR" altLang="fr-FR" sz="1800" dirty="0"/>
              <a:t>Extraterritorialité juridique</a:t>
            </a:r>
          </a:p>
          <a:p>
            <a:r>
              <a:rPr lang="fr-FR" altLang="fr-FR" dirty="0"/>
              <a:t>Pour la France: Risque de sécurité pur</a:t>
            </a:r>
          </a:p>
          <a:p>
            <a:pPr lvl="1"/>
            <a:r>
              <a:rPr lang="fr-FR" altLang="fr-FR" sz="1800" dirty="0"/>
              <a:t>Détournement de données (</a:t>
            </a:r>
            <a:r>
              <a:rPr lang="fr-FR" altLang="fr-FR" sz="1800" dirty="0" err="1"/>
              <a:t>backdoors</a:t>
            </a:r>
            <a:r>
              <a:rPr lang="fr-FR" altLang="fr-FR" sz="1800" dirty="0"/>
              <a:t>, spyware…)</a:t>
            </a:r>
          </a:p>
          <a:p>
            <a:pPr lvl="1"/>
            <a:r>
              <a:rPr lang="fr-FR" altLang="fr-FR" sz="1800" dirty="0"/>
              <a:t>Concurrence prédatrice et espionnage</a:t>
            </a:r>
          </a:p>
          <a:p>
            <a:pPr lvl="1"/>
            <a:r>
              <a:rPr lang="fr-FR" altLang="fr-FR" sz="1800" dirty="0"/>
              <a:t>Pannes et cyberattaques</a:t>
            </a:r>
          </a:p>
          <a:p>
            <a:pPr lvl="1"/>
            <a:r>
              <a:rPr lang="fr-FR" altLang="fr-FR" sz="1800" dirty="0"/>
              <a:t>Prise de contrôle de technologies critiques</a:t>
            </a:r>
          </a:p>
          <a:p>
            <a:r>
              <a:rPr lang="fr-FR" altLang="fr-FR" dirty="0"/>
              <a:t>A l’export: Il y a de la place pour une offre française</a:t>
            </a:r>
          </a:p>
          <a:p>
            <a:pPr lvl="1"/>
            <a:r>
              <a:rPr lang="fr-FR" altLang="fr-FR" sz="1800" dirty="0"/>
              <a:t>Neutralité/USA, Russie, Chine, </a:t>
            </a:r>
            <a:r>
              <a:rPr lang="fr-FR" altLang="fr-FR" sz="1800" dirty="0" err="1"/>
              <a:t>Israel</a:t>
            </a:r>
            <a:endParaRPr lang="fr-FR" altLang="fr-FR" sz="1800" dirty="0"/>
          </a:p>
          <a:p>
            <a:pPr lvl="1"/>
            <a:r>
              <a:rPr lang="fr-FR" altLang="fr-FR" sz="1800" dirty="0"/>
              <a:t>Nécessité d’un soutien politique</a:t>
            </a:r>
          </a:p>
          <a:p>
            <a:pPr lvl="1"/>
            <a:endParaRPr lang="fr-FR" altLang="fr-FR" sz="1800" dirty="0"/>
          </a:p>
          <a:p>
            <a:endParaRPr lang="fr-FR" altLang="fr-FR" dirty="0"/>
          </a:p>
          <a:p>
            <a:endParaRPr lang="fr-FR" altLang="fr-FR" dirty="0"/>
          </a:p>
          <a:p>
            <a:pPr marL="0" indent="0">
              <a:buNone/>
            </a:pPr>
            <a:endParaRPr lang="fr-FR" altLang="fr-FR" dirty="0"/>
          </a:p>
          <a:p>
            <a:pPr marL="0" indent="0">
              <a:buNone/>
            </a:pPr>
            <a:endParaRPr lang="fr-FR" altLang="fr-FR" sz="1600" b="1" dirty="0">
              <a:latin typeface="Neo Tech Std Medium"/>
              <a:cs typeface="Arial" panose="020B0604020202020204" pitchFamily="34" charset="0"/>
            </a:endParaRPr>
          </a:p>
          <a:p>
            <a:pPr marL="949325" lvl="1">
              <a:buClr>
                <a:srgbClr val="006600"/>
              </a:buClr>
            </a:pPr>
            <a:endParaRPr lang="fr-FR" altLang="fr-FR" sz="1400" b="1" dirty="0"/>
          </a:p>
          <a:p>
            <a:pPr marL="949325" lvl="1">
              <a:buClr>
                <a:srgbClr val="006600"/>
              </a:buClr>
            </a:pPr>
            <a:endParaRPr lang="fr-FR" altLang="fr-FR" sz="1400" b="1" dirty="0">
              <a:latin typeface="Neo Tech Std Medium"/>
              <a:cs typeface="Arial" panose="020B0604020202020204" pitchFamily="34" charset="0"/>
            </a:endParaRPr>
          </a:p>
          <a:p>
            <a:pPr marL="949325" lvl="1">
              <a:buClr>
                <a:srgbClr val="006600"/>
              </a:buClr>
            </a:pPr>
            <a:endParaRPr lang="fr-FR" altLang="fr-FR" sz="1600" dirty="0"/>
          </a:p>
          <a:p>
            <a:endParaRPr lang="fr-FR" dirty="0"/>
          </a:p>
        </p:txBody>
      </p:sp>
      <p:pic>
        <p:nvPicPr>
          <p:cNvPr id="2050" name="Picture 2" descr="RÃ©sultat de recherche d'images pour &quot;cybersÃ©curitÃ© et souverainetÃ© numÃ©riqu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22" y="2020114"/>
            <a:ext cx="3971107" cy="264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292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204" y="0"/>
            <a:ext cx="12182796" cy="2367315"/>
          </a:xfrm>
        </p:spPr>
        <p:txBody>
          <a:bodyPr>
            <a:normAutofit/>
          </a:bodyPr>
          <a:lstStyle/>
          <a:p>
            <a:r>
              <a:rPr lang="fr-FR" dirty="0"/>
              <a:t> 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idx="1"/>
          </p:nvPr>
        </p:nvSpPr>
        <p:spPr bwMode="auto">
          <a:xfrm>
            <a:off x="1447883" y="510753"/>
            <a:ext cx="9155470" cy="817006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rmAutofit/>
          </a:bodyPr>
          <a:lstStyle>
            <a:lvl1pPr>
              <a:spcBef>
                <a:spcPct val="20000"/>
              </a:spcBef>
              <a:buClr>
                <a:srgbClr val="43562A"/>
              </a:buClr>
              <a:buSzPct val="6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fr-FR" altLang="fr-FR" sz="2800" dirty="0"/>
              <a:t>La </a:t>
            </a:r>
            <a:r>
              <a:rPr lang="fr-FR" altLang="fr-FR" sz="2800" dirty="0" err="1"/>
              <a:t>todo</a:t>
            </a:r>
            <a:r>
              <a:rPr lang="fr-FR" altLang="fr-FR" sz="2800" dirty="0"/>
              <a:t> </a:t>
            </a:r>
            <a:r>
              <a:rPr lang="fr-FR" altLang="fr-FR" sz="2800" dirty="0" err="1"/>
              <a:t>list</a:t>
            </a:r>
            <a:endParaRPr lang="fr-FR" altLang="fr-FR" sz="2800" b="1" dirty="0">
              <a:latin typeface="Neo Tech Std Medium"/>
              <a:cs typeface="Arial" panose="020B0604020202020204" pitchFamily="34" charset="0"/>
            </a:endParaRPr>
          </a:p>
        </p:txBody>
      </p:sp>
      <p:sp>
        <p:nvSpPr>
          <p:cNvPr id="7" name="Espace réservé du contenu 3"/>
          <p:cNvSpPr txBox="1">
            <a:spLocks/>
          </p:cNvSpPr>
          <p:nvPr/>
        </p:nvSpPr>
        <p:spPr>
          <a:xfrm>
            <a:off x="244990" y="1851927"/>
            <a:ext cx="11711223" cy="387831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Char char="§"/>
              <a:defRPr sz="2400" kern="1200" cap="none" baseline="0">
                <a:solidFill>
                  <a:schemeClr val="tx1"/>
                </a:solidFill>
                <a:effectLst/>
                <a:latin typeface="Neo Tech Std" panose="020B0504030504040204" pitchFamily="34" charset="0"/>
                <a:ea typeface="+mn-ea"/>
                <a:cs typeface="+mn-cs"/>
              </a:defRPr>
            </a:lvl1pPr>
            <a:lvl2pPr marL="4572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None/>
              <a:tabLst/>
              <a:defRPr sz="2000" kern="1200" cap="none">
                <a:solidFill>
                  <a:schemeClr val="tx1"/>
                </a:solidFill>
                <a:effectLst/>
                <a:latin typeface="Neo Tech Std" panose="020B0504030504040204" pitchFamily="34" charset="0"/>
                <a:ea typeface="+mn-ea"/>
                <a:cs typeface="+mn-cs"/>
              </a:defRPr>
            </a:lvl2pPr>
            <a:lvl3pPr marL="9144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None/>
              <a:tabLst/>
              <a:defRPr sz="1800" kern="1200" cap="none">
                <a:solidFill>
                  <a:schemeClr val="tx1"/>
                </a:solidFill>
                <a:effectLst/>
                <a:latin typeface="Neo Tech Std" panose="020B0504030504040204" pitchFamily="34" charset="0"/>
                <a:ea typeface="+mn-ea"/>
                <a:cs typeface="+mn-cs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None/>
              <a:tabLst/>
              <a:defRPr sz="1600" kern="1200" cap="none">
                <a:solidFill>
                  <a:schemeClr val="tx1"/>
                </a:solidFill>
                <a:effectLst/>
                <a:latin typeface="Neo Tech Std" panose="020B0504030504040204" pitchFamily="34" charset="0"/>
                <a:ea typeface="+mn-ea"/>
                <a:cs typeface="+mn-cs"/>
              </a:defRPr>
            </a:lvl4pPr>
            <a:lvl5pPr marL="20002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Char char="§"/>
              <a:tabLst/>
              <a:defRPr sz="1400" kern="1200" cap="none">
                <a:solidFill>
                  <a:schemeClr val="tx1"/>
                </a:solidFill>
                <a:effectLst/>
                <a:latin typeface="Neo Tech Std" panose="020B05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  <p:sp>
        <p:nvSpPr>
          <p:cNvPr id="9" name="Espace réservé du contenu 3"/>
          <p:cNvSpPr txBox="1">
            <a:spLocks/>
          </p:cNvSpPr>
          <p:nvPr/>
        </p:nvSpPr>
        <p:spPr>
          <a:xfrm>
            <a:off x="633177" y="1525982"/>
            <a:ext cx="11290622" cy="387831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Char char="§"/>
              <a:defRPr sz="2400" kern="1200" cap="none" baseline="0">
                <a:solidFill>
                  <a:schemeClr val="tx1"/>
                </a:solidFill>
                <a:effectLst/>
                <a:latin typeface="Neo Tech Std" panose="020B0504030504040204" pitchFamily="34" charset="0"/>
                <a:ea typeface="+mn-ea"/>
                <a:cs typeface="+mn-cs"/>
              </a:defRPr>
            </a:lvl1pPr>
            <a:lvl2pPr marL="4572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None/>
              <a:tabLst/>
              <a:defRPr sz="2000" kern="1200" cap="none">
                <a:solidFill>
                  <a:schemeClr val="tx1"/>
                </a:solidFill>
                <a:effectLst/>
                <a:latin typeface="Neo Tech Std" panose="020B0504030504040204" pitchFamily="34" charset="0"/>
                <a:ea typeface="+mn-ea"/>
                <a:cs typeface="+mn-cs"/>
              </a:defRPr>
            </a:lvl2pPr>
            <a:lvl3pPr marL="9144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None/>
              <a:tabLst/>
              <a:defRPr sz="1800" kern="1200" cap="none">
                <a:solidFill>
                  <a:schemeClr val="tx1"/>
                </a:solidFill>
                <a:effectLst/>
                <a:latin typeface="Neo Tech Std" panose="020B0504030504040204" pitchFamily="34" charset="0"/>
                <a:ea typeface="+mn-ea"/>
                <a:cs typeface="+mn-cs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None/>
              <a:tabLst/>
              <a:defRPr sz="1600" kern="1200" cap="none">
                <a:solidFill>
                  <a:schemeClr val="tx1"/>
                </a:solidFill>
                <a:effectLst/>
                <a:latin typeface="Neo Tech Std" panose="020B0504030504040204" pitchFamily="34" charset="0"/>
                <a:ea typeface="+mn-ea"/>
                <a:cs typeface="+mn-cs"/>
              </a:defRPr>
            </a:lvl4pPr>
            <a:lvl5pPr marL="20002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Char char="§"/>
              <a:tabLst/>
              <a:defRPr sz="1400" kern="1200" cap="none">
                <a:solidFill>
                  <a:schemeClr val="tx1"/>
                </a:solidFill>
                <a:effectLst/>
                <a:latin typeface="Neo Tech Std" panose="020B05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r-FR" sz="1800" dirty="0"/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8" name="Espace réservé du contenu 3"/>
          <p:cNvSpPr txBox="1">
            <a:spLocks/>
          </p:cNvSpPr>
          <p:nvPr/>
        </p:nvSpPr>
        <p:spPr>
          <a:xfrm>
            <a:off x="560233" y="1830256"/>
            <a:ext cx="7843912" cy="39216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Char char="§"/>
              <a:defRPr sz="2400" kern="1200" cap="none" baseline="0">
                <a:solidFill>
                  <a:schemeClr val="tx1"/>
                </a:solidFill>
                <a:effectLst/>
                <a:latin typeface="Neo Tech Std" panose="020B0504030504040204" pitchFamily="34" charset="0"/>
                <a:ea typeface="+mn-ea"/>
                <a:cs typeface="+mn-cs"/>
              </a:defRPr>
            </a:lvl1pPr>
            <a:lvl2pPr marL="4572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None/>
              <a:tabLst/>
              <a:defRPr sz="2000" kern="1200" cap="none">
                <a:solidFill>
                  <a:schemeClr val="tx1"/>
                </a:solidFill>
                <a:effectLst/>
                <a:latin typeface="Neo Tech Std" panose="020B0504030504040204" pitchFamily="34" charset="0"/>
                <a:ea typeface="+mn-ea"/>
                <a:cs typeface="+mn-cs"/>
              </a:defRPr>
            </a:lvl2pPr>
            <a:lvl3pPr marL="9144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None/>
              <a:tabLst/>
              <a:defRPr sz="1800" kern="1200" cap="none">
                <a:solidFill>
                  <a:schemeClr val="tx1"/>
                </a:solidFill>
                <a:effectLst/>
                <a:latin typeface="Neo Tech Std" panose="020B0504030504040204" pitchFamily="34" charset="0"/>
                <a:ea typeface="+mn-ea"/>
                <a:cs typeface="+mn-cs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None/>
              <a:tabLst/>
              <a:defRPr sz="1600" kern="1200" cap="none">
                <a:solidFill>
                  <a:schemeClr val="tx1"/>
                </a:solidFill>
                <a:effectLst/>
                <a:latin typeface="Neo Tech Std" panose="020B0504030504040204" pitchFamily="34" charset="0"/>
                <a:ea typeface="+mn-ea"/>
                <a:cs typeface="+mn-cs"/>
              </a:defRPr>
            </a:lvl4pPr>
            <a:lvl5pPr marL="20002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145000"/>
              <a:buFont typeface="Wingdings" panose="05000000000000000000" pitchFamily="2" charset="2"/>
              <a:buChar char="§"/>
              <a:tabLst/>
              <a:defRPr sz="1400" kern="1200" cap="none">
                <a:solidFill>
                  <a:schemeClr val="tx1"/>
                </a:solidFill>
                <a:effectLst/>
                <a:latin typeface="Neo Tech Std" panose="020B05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dirty="0"/>
              <a:t>Prendre conscience de l’enjeu</a:t>
            </a:r>
          </a:p>
          <a:p>
            <a:pPr lvl="1"/>
            <a:r>
              <a:rPr lang="fr-FR" altLang="fr-FR" dirty="0"/>
              <a:t>La cyber sécurité n’est pas un sous poste du lot 23</a:t>
            </a:r>
          </a:p>
          <a:p>
            <a:r>
              <a:rPr lang="fr-FR" altLang="fr-FR" dirty="0"/>
              <a:t>Raisonner en termes de souveraineté</a:t>
            </a:r>
          </a:p>
          <a:p>
            <a:pPr lvl="1"/>
            <a:r>
              <a:rPr lang="fr-FR" altLang="fr-FR" dirty="0"/>
              <a:t>Comme pour le nucléaire ou le spatial</a:t>
            </a:r>
          </a:p>
          <a:p>
            <a:r>
              <a:rPr lang="fr-FR" altLang="fr-FR" dirty="0"/>
              <a:t>Soutenir l’export</a:t>
            </a:r>
          </a:p>
          <a:p>
            <a:pPr lvl="1"/>
            <a:r>
              <a:rPr lang="fr-FR" altLang="fr-FR" dirty="0"/>
              <a:t>Actions de soutien ciblées à l’export</a:t>
            </a:r>
          </a:p>
          <a:p>
            <a:pPr lvl="1"/>
            <a:r>
              <a:rPr lang="fr-FR" altLang="fr-FR" dirty="0"/>
              <a:t>Préférence nationale pour nos équipements</a:t>
            </a:r>
          </a:p>
          <a:p>
            <a:r>
              <a:rPr lang="fr-FR" altLang="fr-FR" dirty="0"/>
              <a:t>Surveiller les investissements étrangers</a:t>
            </a:r>
          </a:p>
          <a:p>
            <a:pPr lvl="1"/>
            <a:r>
              <a:rPr lang="fr-FR" altLang="fr-FR" dirty="0"/>
              <a:t>Pour un INQTEL français ?</a:t>
            </a:r>
          </a:p>
          <a:p>
            <a:pPr lvl="1"/>
            <a:endParaRPr lang="fr-FR" altLang="fr-FR" dirty="0"/>
          </a:p>
          <a:p>
            <a:pPr lvl="1"/>
            <a:endParaRPr lang="fr-FR" altLang="fr-FR" dirty="0"/>
          </a:p>
          <a:p>
            <a:endParaRPr lang="fr-FR" altLang="fr-FR" dirty="0"/>
          </a:p>
          <a:p>
            <a:endParaRPr lang="fr-FR" altLang="fr-FR" dirty="0"/>
          </a:p>
          <a:p>
            <a:pPr marL="0" indent="0">
              <a:buNone/>
            </a:pPr>
            <a:endParaRPr lang="fr-FR" altLang="fr-FR" dirty="0"/>
          </a:p>
          <a:p>
            <a:pPr marL="0" indent="0">
              <a:buNone/>
            </a:pPr>
            <a:endParaRPr lang="fr-FR" altLang="fr-FR" sz="1800" b="1" dirty="0">
              <a:latin typeface="Neo Tech Std Medium"/>
              <a:cs typeface="Arial" panose="020B0604020202020204" pitchFamily="34" charset="0"/>
            </a:endParaRPr>
          </a:p>
          <a:p>
            <a:pPr marL="949325" lvl="1">
              <a:buClr>
                <a:srgbClr val="006600"/>
              </a:buClr>
            </a:pPr>
            <a:endParaRPr lang="fr-FR" altLang="fr-FR" sz="1400" b="1" dirty="0"/>
          </a:p>
          <a:p>
            <a:pPr marL="949325" lvl="1">
              <a:buClr>
                <a:srgbClr val="006600"/>
              </a:buClr>
            </a:pPr>
            <a:endParaRPr lang="fr-FR" altLang="fr-FR" sz="1400" b="1" dirty="0">
              <a:latin typeface="Neo Tech Std Medium"/>
              <a:cs typeface="Arial" panose="020B0604020202020204" pitchFamily="34" charset="0"/>
            </a:endParaRPr>
          </a:p>
          <a:p>
            <a:pPr marL="949325" lvl="1">
              <a:buClr>
                <a:srgbClr val="006600"/>
              </a:buClr>
            </a:pPr>
            <a:endParaRPr lang="fr-FR" altLang="fr-FR" sz="1800" dirty="0"/>
          </a:p>
          <a:p>
            <a:endParaRPr lang="fr-FR" dirty="0"/>
          </a:p>
        </p:txBody>
      </p:sp>
      <p:pic>
        <p:nvPicPr>
          <p:cNvPr id="3074" name="Picture 2" descr="RÃ©sultat de recherche d'images pour &quot;todo list&quot;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244" y="1995600"/>
            <a:ext cx="3571673" cy="357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4833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e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1_Parallaxe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540</Words>
  <Application>Microsoft Office PowerPoint</Application>
  <PresentationFormat>Grand écran</PresentationFormat>
  <Paragraphs>127</Paragraphs>
  <Slides>7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20" baseType="lpstr">
      <vt:lpstr>Arial</vt:lpstr>
      <vt:lpstr>Calibri</vt:lpstr>
      <vt:lpstr>Corbel</vt:lpstr>
      <vt:lpstr>Lato Light</vt:lpstr>
      <vt:lpstr>Lato Semibold</vt:lpstr>
      <vt:lpstr>Neo Tech Std</vt:lpstr>
      <vt:lpstr>Neo Tech Std Medium</vt:lpstr>
      <vt:lpstr>Segoe UI Black</vt:lpstr>
      <vt:lpstr>Segoe UI Semilight</vt:lpstr>
      <vt:lpstr>Times New Roman</vt:lpstr>
      <vt:lpstr>Wingdings</vt:lpstr>
      <vt:lpstr>Parallaxe</vt:lpstr>
      <vt:lpstr>1_Parallaxe</vt:lpstr>
      <vt:lpstr>Présentation PowerPoint</vt:lpstr>
      <vt:lpstr>Présentation PowerPoint</vt:lpstr>
      <vt:lpstr>Présentation PowerPoint</vt:lpstr>
      <vt:lpstr> </vt:lpstr>
      <vt:lpstr> </vt:lpstr>
      <vt:lpstr> </vt:lpstr>
      <vt:lpstr>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2018-06-21T07:28:44Z</dcterms:created>
  <dcterms:modified xsi:type="dcterms:W3CDTF">2018-10-02T11:44:57Z</dcterms:modified>
</cp:coreProperties>
</file>