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794500" cy="9906000"/>
  <p:custDataLst>
    <p:tags r:id="rId4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orient="horz" pos="158" userDrawn="1">
          <p15:clr>
            <a:srgbClr val="A4A3A4"/>
          </p15:clr>
        </p15:guide>
        <p15:guide id="5" orient="horz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819"/>
    <a:srgbClr val="81091A"/>
    <a:srgbClr val="D7821C"/>
    <a:srgbClr val="51246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>
        <p:scale>
          <a:sx n="95" d="100"/>
          <a:sy n="95" d="100"/>
        </p:scale>
        <p:origin x="1164" y="-2420"/>
      </p:cViewPr>
      <p:guideLst>
        <p:guide orient="horz" pos="2880"/>
        <p:guide pos="4201"/>
        <p:guide pos="119"/>
        <p:guide orient="horz" pos="158"/>
        <p:guide orient="horz" pos="56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7131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iapositive think-cell" r:id="rId4" imgW="552" imgH="553" progId="TCLayout.ActiveDocument.1">
                  <p:embed/>
                </p:oleObj>
              </mc:Choice>
              <mc:Fallback>
                <p:oleObj name="Diapositive think-cell" r:id="rId4" imgW="552" imgH="5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48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54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68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04841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Diapositive think-cell" r:id="rId4" imgW="552" imgH="553" progId="TCLayout.ActiveDocument.1">
                  <p:embed/>
                </p:oleObj>
              </mc:Choice>
              <mc:Fallback>
                <p:oleObj name="Diapositive think-cell" r:id="rId4" imgW="552" imgH="5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2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18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8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57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8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17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97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13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38047871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Diapositive think-cell" r:id="rId15" imgW="552" imgH="553" progId="TCLayout.ActiveDocument.1">
                  <p:embed/>
                </p:oleObj>
              </mc:Choice>
              <mc:Fallback>
                <p:oleObj name="Diapositive think-cell" r:id="rId15" imgW="552" imgH="5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1BC8-4618-409F-9588-B83A766F7557}" type="datetimeFigureOut">
              <a:rPr lang="fr-FR" smtClean="0"/>
              <a:t>05/10/2018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6B28F-64E9-4D9F-A3B2-F25998500C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167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1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t 1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427252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iapositive think-cell" r:id="rId4" imgW="552" imgH="553" progId="TCLayout.ActiveDocument.1">
                  <p:embed/>
                </p:oleObj>
              </mc:Choice>
              <mc:Fallback>
                <p:oleObj name="Diapositive think-cell" r:id="rId4" imgW="552" imgH="5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400"/>
          </a:p>
        </p:txBody>
      </p:sp>
      <p:sp>
        <p:nvSpPr>
          <p:cNvPr id="5" name="Rectangle 4"/>
          <p:cNvSpPr/>
          <p:nvPr/>
        </p:nvSpPr>
        <p:spPr>
          <a:xfrm>
            <a:off x="0" y="-5490"/>
            <a:ext cx="6857999" cy="6463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</a:rPr>
              <a:t>LES FORMATIONS ET LES COMPÉTENCES EN FRANCE SUR LA CYBERSÉCURITÉ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29161" y="5148550"/>
            <a:ext cx="3060000" cy="1080000"/>
          </a:xfrm>
          <a:prstGeom prst="rect">
            <a:avLst/>
          </a:prstGeom>
          <a:noFill/>
          <a:ln w="76200" cap="flat">
            <a:solidFill>
              <a:srgbClr val="D7821C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 anchorCtr="0">
            <a:noAutofit/>
          </a:bodyPr>
          <a:lstStyle/>
          <a:p>
            <a:pPr marL="714375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Les recrutements</a:t>
            </a:r>
            <a:r>
              <a:rPr kumimoji="0" lang="fr-FR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 se font </a:t>
            </a:r>
          </a:p>
          <a:p>
            <a:pPr marL="714375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sur une forte </a:t>
            </a:r>
          </a:p>
          <a:p>
            <a:pPr marL="714375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noProof="0" dirty="0" smtClean="0">
                <a:ln>
                  <a:noFill/>
                </a:ln>
                <a:solidFill>
                  <a:srgbClr val="553360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diversité de métiers en </a:t>
            </a:r>
            <a:r>
              <a:rPr kumimoji="0" lang="fr-FR" sz="1600" b="1" i="0" u="none" strike="noStrike" kern="0" cap="none" spc="0" normalizeH="0" noProof="0" dirty="0" err="1" smtClean="0">
                <a:ln>
                  <a:noFill/>
                </a:ln>
                <a:solidFill>
                  <a:srgbClr val="553360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cybersécurité</a:t>
            </a:r>
            <a:endParaRPr kumimoji="0" lang="fr-FR" sz="1600" b="1" i="0" u="none" strike="noStrike" kern="0" cap="none" spc="0" normalizeH="0" baseline="0" noProof="0" dirty="0" smtClean="0">
              <a:ln>
                <a:noFill/>
              </a:ln>
              <a:solidFill>
                <a:srgbClr val="553360"/>
              </a:solidFill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3619052" y="1741236"/>
            <a:ext cx="3060000" cy="1080000"/>
            <a:chOff x="4716016" y="2204864"/>
            <a:chExt cx="4301436" cy="1518155"/>
          </a:xfrm>
        </p:grpSpPr>
        <p:sp>
          <p:nvSpPr>
            <p:cNvPr id="19" name="ZoneTexte 18"/>
            <p:cNvSpPr txBox="1"/>
            <p:nvPr/>
          </p:nvSpPr>
          <p:spPr>
            <a:xfrm>
              <a:off x="4716016" y="2204864"/>
              <a:ext cx="4301436" cy="1518155"/>
            </a:xfrm>
            <a:prstGeom prst="rect">
              <a:avLst/>
            </a:prstGeom>
            <a:noFill/>
            <a:ln w="76200" cap="flat">
              <a:solidFill>
                <a:srgbClr val="D7821C"/>
              </a:solidFill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0" tIns="45719" rIns="0" bIns="45719" numCol="1" spcCol="38100" rtlCol="0" anchor="ctr" anchorCtr="0">
              <a:noAutofit/>
            </a:bodyPr>
            <a:lstStyle/>
            <a:p>
              <a:pPr marL="714375" marR="0" lvl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b="1" kern="0" dirty="0">
                  <a:solidFill>
                    <a:srgbClr val="553360"/>
                  </a:solidFill>
                  <a:ea typeface="Verdana"/>
                  <a:cs typeface="Verdana"/>
                  <a:sym typeface="Verdana"/>
                </a:rPr>
                <a:t>Des compétences </a:t>
              </a:r>
              <a:r>
                <a:rPr lang="fr-FR" sz="1600" b="1" kern="0" dirty="0" smtClean="0">
                  <a:solidFill>
                    <a:srgbClr val="553360"/>
                  </a:solidFill>
                  <a:ea typeface="Verdana"/>
                  <a:cs typeface="Verdana"/>
                  <a:sym typeface="Verdana"/>
                </a:rPr>
                <a:t>          pointues </a:t>
              </a:r>
              <a:r>
                <a:rPr lang="fr-FR" sz="1600" b="1" kern="0" dirty="0">
                  <a:solidFill>
                    <a:srgbClr val="553360"/>
                  </a:solidFill>
                  <a:ea typeface="Verdana"/>
                  <a:cs typeface="Verdana"/>
                  <a:sym typeface="Verdana"/>
                </a:rPr>
                <a:t>recherchées </a:t>
              </a:r>
              <a:r>
                <a:rPr lang="fr-FR" sz="1600" b="1" kern="0" dirty="0" smtClean="0">
                  <a:solidFill>
                    <a:srgbClr val="553360"/>
                  </a:solidFill>
                  <a:ea typeface="Verdana"/>
                  <a:cs typeface="Verdana"/>
                  <a:sym typeface="Verdana"/>
                </a:rPr>
                <a:t>          </a:t>
              </a:r>
              <a:r>
                <a:rPr kumimoji="0" lang="fr-FR" sz="12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au-delà de la </a:t>
              </a:r>
              <a:r>
                <a:rPr kumimoji="0" lang="fr-FR" sz="1200" b="0" i="0" u="none" strike="noStrike" kern="0" cap="none" spc="0" normalizeH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dimension technique</a:t>
              </a:r>
              <a:endParaRPr kumimoji="0" lang="fr-F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srgbClr val="71428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51" t="3801" r="10100" b="17451"/>
            <a:stretch/>
          </p:blipFill>
          <p:spPr>
            <a:xfrm>
              <a:off x="4932039" y="2603942"/>
              <a:ext cx="739200" cy="720000"/>
            </a:xfrm>
            <a:prstGeom prst="rect">
              <a:avLst/>
            </a:prstGeom>
          </p:spPr>
        </p:pic>
      </p:grpSp>
      <p:grpSp>
        <p:nvGrpSpPr>
          <p:cNvPr id="21" name="Groupe 20"/>
          <p:cNvGrpSpPr/>
          <p:nvPr/>
        </p:nvGrpSpPr>
        <p:grpSpPr>
          <a:xfrm>
            <a:off x="3619052" y="5148550"/>
            <a:ext cx="3060000" cy="1080000"/>
            <a:chOff x="574558" y="2204864"/>
            <a:chExt cx="4301438" cy="1518155"/>
          </a:xfrm>
        </p:grpSpPr>
        <p:sp>
          <p:nvSpPr>
            <p:cNvPr id="22" name="ZoneTexte 21"/>
            <p:cNvSpPr txBox="1"/>
            <p:nvPr/>
          </p:nvSpPr>
          <p:spPr>
            <a:xfrm>
              <a:off x="574558" y="2204864"/>
              <a:ext cx="4301438" cy="1518155"/>
            </a:xfrm>
            <a:prstGeom prst="rect">
              <a:avLst/>
            </a:prstGeom>
            <a:noFill/>
            <a:ln w="76200" cap="flat">
              <a:solidFill>
                <a:srgbClr val="D7821C"/>
              </a:solidFill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ctr" anchorCtr="0">
              <a:noAutofit/>
            </a:bodyPr>
            <a:lstStyle/>
            <a:p>
              <a:pPr marL="533400" marR="0" lvl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b="1" kern="0" dirty="0" smtClean="0">
                  <a:solidFill>
                    <a:srgbClr val="553360"/>
                  </a:solidFill>
                  <a:ea typeface="Verdana"/>
                  <a:cs typeface="Verdana"/>
                  <a:sym typeface="Verdana"/>
                </a:rPr>
                <a:t>Une </a:t>
              </a:r>
              <a:r>
                <a:rPr kumimoji="0" lang="fr-FR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553360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évolution importante </a:t>
              </a:r>
              <a:r>
                <a:rPr lang="fr-FR" sz="1200" kern="0" dirty="0" smtClean="0">
                  <a:solidFill>
                    <a:srgbClr val="000000"/>
                  </a:solidFill>
                  <a:ea typeface="Verdana"/>
                  <a:cs typeface="Verdana"/>
                  <a:sym typeface="Verdana"/>
                </a:rPr>
                <a:t>des métiers et de la filière </a:t>
              </a:r>
              <a:r>
                <a:rPr lang="fr-FR" sz="1200" kern="0" dirty="0" err="1" smtClean="0">
                  <a:solidFill>
                    <a:srgbClr val="000000"/>
                  </a:solidFill>
                  <a:ea typeface="Verdana"/>
                  <a:cs typeface="Verdana"/>
                  <a:sym typeface="Verdana"/>
                </a:rPr>
                <a:t>cybersécurité</a:t>
              </a:r>
              <a:endPara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Verdana"/>
                <a:cs typeface="Verdana"/>
                <a:sym typeface="Verdana"/>
              </a:endParaRPr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 rotWithShape="1">
            <a:blip r:embed="rId7" cstate="print">
              <a:duotone>
                <a:srgbClr val="71428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251" t="1700" r="12201" b="15350"/>
            <a:stretch/>
          </p:blipFill>
          <p:spPr>
            <a:xfrm>
              <a:off x="873137" y="2603942"/>
              <a:ext cx="647089" cy="720000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>
          <a:xfrm>
            <a:off x="117474" y="8904951"/>
            <a:ext cx="44688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Présentation Ministère des Armées - Yuksel Aydin et Thomas Clochon</a:t>
            </a:r>
            <a:endParaRPr lang="fr-FR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7" name="Groupe 76"/>
          <p:cNvGrpSpPr/>
          <p:nvPr/>
        </p:nvGrpSpPr>
        <p:grpSpPr>
          <a:xfrm>
            <a:off x="-25576" y="6407817"/>
            <a:ext cx="3437585" cy="2209356"/>
            <a:chOff x="6955693" y="1795486"/>
            <a:chExt cx="4268699" cy="2576496"/>
          </a:xfrm>
        </p:grpSpPr>
        <p:sp>
          <p:nvSpPr>
            <p:cNvPr id="60" name="ZoneTexte 59"/>
            <p:cNvSpPr txBox="1"/>
            <p:nvPr/>
          </p:nvSpPr>
          <p:spPr>
            <a:xfrm>
              <a:off x="7251816" y="1795486"/>
              <a:ext cx="3452809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B41819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Responsable de la Sécurité des Systèmes d’Information</a:t>
              </a:r>
              <a:endPara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B41819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7668443" y="2239394"/>
              <a:ext cx="3367554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Administrateur sécurité</a:t>
              </a:r>
              <a:endParaRPr kumimoji="0" lang="fr-FR" sz="1200" b="1" i="1" u="none" strike="noStrike" kern="0" cap="none" spc="0" normalizeH="0" baseline="0" noProof="0" dirty="0">
                <a:ln>
                  <a:noFill/>
                </a:ln>
                <a:solidFill>
                  <a:srgbClr val="71428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7337070" y="2503871"/>
              <a:ext cx="2125400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Développeur</a:t>
              </a:r>
              <a:r>
                <a:rPr kumimoji="0" lang="fr-FR" sz="1200" b="1" i="0" u="none" strike="noStrike" kern="0" cap="none" spc="0" normalizeH="0" noProof="0" dirty="0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 </a:t>
              </a: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sécurité</a:t>
              </a:r>
              <a:endPara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D57800"/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9581137" y="2475201"/>
              <a:ext cx="1403778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Chef de projet cybersécurité</a:t>
              </a:r>
              <a:endPara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7368280" y="2772283"/>
              <a:ext cx="2301873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81091A"/>
                  </a:solidFill>
                  <a:effectLst/>
                  <a:uLnTx/>
                  <a:uFillTx/>
                  <a:latin typeface="Comic Sans MS" panose="030F0702030302020204" pitchFamily="66" charset="0"/>
                  <a:ea typeface="Verdana"/>
                  <a:cs typeface="Times New Roman" panose="02020603050405020304" pitchFamily="18" charset="0"/>
                  <a:sym typeface="Verdana"/>
                </a:rPr>
                <a:t>Consultant/auditeur sécurité technique</a:t>
              </a:r>
              <a:endParaRPr kumimoji="0" lang="fr-FR" sz="1200" b="1" i="0" u="none" strike="noStrike" kern="0" cap="none" spc="0" normalizeH="0" baseline="0" noProof="0" dirty="0">
                <a:ln>
                  <a:noFill/>
                </a:ln>
                <a:solidFill>
                  <a:srgbClr val="81091A"/>
                </a:solidFill>
                <a:effectLst/>
                <a:uLnTx/>
                <a:uFillTx/>
                <a:latin typeface="Comic Sans MS" panose="030F0702030302020204" pitchFamily="66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9203857" y="2971539"/>
              <a:ext cx="1983692" cy="4665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Garamond" panose="02020404030301010803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Consultant/auditeur</a:t>
              </a:r>
              <a:r>
                <a:rPr kumimoji="0" lang="fr-FR" sz="1000" b="1" i="0" u="none" strike="noStrike" kern="0" cap="none" spc="0" normalizeH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Garamond" panose="02020404030301010803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 organisationnel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714280"/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6955693" y="3204112"/>
              <a:ext cx="2024795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75000"/>
                      <a:lumOff val="25000"/>
                    </a:srgbClr>
                  </a:solidFill>
                  <a:effectLst/>
                  <a:uLnTx/>
                  <a:uFillTx/>
                  <a:latin typeface="Garamond" panose="02020404030301010803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Architecte sécurité</a:t>
              </a:r>
              <a:endParaRPr kumimoji="0" lang="fr-FR" sz="1200" b="1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294380" y="3733359"/>
              <a:ext cx="1327409" cy="296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Comic Sans MS" panose="030F0702030302020204" pitchFamily="66" charset="0"/>
                  <a:ea typeface="Verdana"/>
                  <a:cs typeface="Times New Roman" panose="02020603050405020304" pitchFamily="18" charset="0"/>
                  <a:sym typeface="Verdana"/>
                </a:rPr>
                <a:t>Analyste SOC</a:t>
              </a:r>
              <a:endParaRPr kumimoji="0" lang="fr-FR" sz="105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Comic Sans MS" panose="030F0702030302020204" pitchFamily="66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>
              <a:off x="7481244" y="3423120"/>
              <a:ext cx="2073321" cy="2871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Correspondant sécurité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rgbClr val="D57800"/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71" name="ZoneTexte 70"/>
            <p:cNvSpPr txBox="1"/>
            <p:nvPr/>
          </p:nvSpPr>
          <p:spPr>
            <a:xfrm>
              <a:off x="8425724" y="3941279"/>
              <a:ext cx="1154572" cy="43070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>
                      <a:lumMod val="65000"/>
                    </a:srgbClr>
                  </a:solidFill>
                  <a:effectLst/>
                  <a:uLnTx/>
                  <a:uFillTx/>
                  <a:latin typeface="Narkisim" panose="020E0502050101010101" pitchFamily="34" charset="-79"/>
                  <a:ea typeface="Verdana"/>
                  <a:cs typeface="Narkisim" panose="020E0502050101010101" pitchFamily="34" charset="-79"/>
                  <a:sym typeface="Verdana"/>
                </a:rPr>
                <a:t>Expert juridique cybersécurité</a:t>
              </a:r>
              <a:endParaRPr kumimoji="0" lang="fr-FR" sz="90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Narkisim" panose="020E0502050101010101" pitchFamily="34" charset="-79"/>
                <a:ea typeface="Verdana"/>
                <a:cs typeface="Narkisim" panose="020E0502050101010101" pitchFamily="34" charset="-79"/>
                <a:sym typeface="Verdana"/>
              </a:endParaRP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0057486" y="3815385"/>
              <a:ext cx="1166906" cy="5383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8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Chargé de réponse</a:t>
              </a:r>
              <a:r>
                <a:rPr kumimoji="0" lang="fr-FR" sz="800" b="1" i="1" u="none" strike="noStrike" kern="0" cap="none" spc="0" normalizeH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 aux incidents</a:t>
              </a:r>
              <a:endParaRPr kumimoji="0" lang="fr-FR" sz="800" b="1" i="1" u="none" strike="noStrike" kern="0" cap="none" spc="0" normalizeH="0" baseline="0" noProof="0" dirty="0">
                <a:ln>
                  <a:noFill/>
                </a:ln>
                <a:solidFill>
                  <a:srgbClr val="71428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9277814" y="3412303"/>
              <a:ext cx="1212473" cy="5922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81091A"/>
                  </a:solidFill>
                  <a:effectLst/>
                  <a:uLnTx/>
                  <a:uFillTx/>
                  <a:latin typeface="Comic Sans MS" panose="030F0702030302020204" pitchFamily="66" charset="0"/>
                  <a:ea typeface="Verdana"/>
                  <a:cs typeface="Times New Roman" panose="02020603050405020304" pitchFamily="18" charset="0"/>
                  <a:sym typeface="Verdana"/>
                </a:rPr>
                <a:t>Délégué à la protection</a:t>
              </a:r>
              <a:r>
                <a:rPr kumimoji="0" lang="fr-FR" sz="900" b="1" i="1" u="none" strike="noStrike" kern="0" cap="none" spc="0" normalizeH="0" noProof="0" dirty="0" smtClean="0">
                  <a:ln>
                    <a:noFill/>
                  </a:ln>
                  <a:solidFill>
                    <a:srgbClr val="81091A"/>
                  </a:solidFill>
                  <a:effectLst/>
                  <a:uLnTx/>
                  <a:uFillTx/>
                  <a:latin typeface="Comic Sans MS" panose="030F0702030302020204" pitchFamily="66" charset="0"/>
                  <a:ea typeface="Verdana"/>
                  <a:cs typeface="Times New Roman" panose="02020603050405020304" pitchFamily="18" charset="0"/>
                  <a:sym typeface="Verdana"/>
                </a:rPr>
                <a:t> des données</a:t>
              </a:r>
              <a:endParaRPr kumimoji="0" lang="fr-FR" sz="900" b="1" i="1" u="none" strike="noStrike" kern="0" cap="none" spc="0" normalizeH="0" baseline="0" noProof="0" dirty="0">
                <a:ln>
                  <a:noFill/>
                </a:ln>
                <a:solidFill>
                  <a:srgbClr val="81091A"/>
                </a:solidFill>
                <a:effectLst/>
                <a:uLnTx/>
                <a:uFillTx/>
                <a:latin typeface="Comic Sans MS" panose="030F0702030302020204" pitchFamily="66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0314503" y="3389954"/>
              <a:ext cx="881164" cy="2332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70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Cryptologue</a:t>
              </a:r>
              <a:endParaRPr kumimoji="0" lang="fr-FR" sz="700" u="none" strike="noStrike" kern="0" cap="none" spc="0" normalizeH="0" baseline="0" noProof="0" dirty="0">
                <a:ln>
                  <a:noFill/>
                </a:ln>
                <a:solidFill>
                  <a:srgbClr val="D57800"/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</p:grpSp>
      <p:sp>
        <p:nvSpPr>
          <p:cNvPr id="163" name="ZoneTexte 162"/>
          <p:cNvSpPr txBox="1"/>
          <p:nvPr/>
        </p:nvSpPr>
        <p:spPr>
          <a:xfrm>
            <a:off x="188913" y="1741236"/>
            <a:ext cx="3100248" cy="1080000"/>
          </a:xfrm>
          <a:prstGeom prst="rect">
            <a:avLst/>
          </a:prstGeom>
          <a:noFill/>
          <a:ln w="76200" cap="flat">
            <a:solidFill>
              <a:srgbClr val="D7821C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 anchorCtr="0">
            <a:noAutofit/>
          </a:bodyPr>
          <a:lstStyle/>
          <a:p>
            <a:pPr marL="533400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Une filière dynamique et en croissance avec </a:t>
            </a:r>
            <a:r>
              <a:rPr lang="fr-FR" sz="1600" b="1" kern="0" dirty="0">
                <a:solidFill>
                  <a:srgbClr val="553360"/>
                </a:solidFill>
                <a:ea typeface="Verdana"/>
                <a:cs typeface="Verdana"/>
                <a:sym typeface="Verdana"/>
              </a:rPr>
              <a:t>d</a:t>
            </a: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553360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es entreprises qui recrutent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8913" y="722902"/>
            <a:ext cx="6480174" cy="857992"/>
          </a:xfrm>
          <a:prstGeom prst="rect">
            <a:avLst/>
          </a:prstGeom>
          <a:solidFill>
            <a:srgbClr val="81091A"/>
          </a:solidFill>
          <a:ln w="76200">
            <a:solidFill>
              <a:srgbClr val="81091A"/>
            </a:solidFill>
          </a:ln>
        </p:spPr>
        <p:txBody>
          <a:bodyPr wrap="square" rtlCol="0" anchor="ctr">
            <a:no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La </a:t>
            </a:r>
            <a:r>
              <a:rPr lang="fr-FR" sz="1400" dirty="0" err="1" smtClean="0">
                <a:solidFill>
                  <a:schemeClr val="bg1"/>
                </a:solidFill>
              </a:rPr>
              <a:t>cybersécurité</a:t>
            </a:r>
            <a:r>
              <a:rPr lang="fr-FR" sz="1400" dirty="0" smtClean="0">
                <a:solidFill>
                  <a:schemeClr val="bg1"/>
                </a:solidFill>
              </a:rPr>
              <a:t>, 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c’est…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693217" y="742639"/>
            <a:ext cx="1276193" cy="815608"/>
          </a:xfrm>
          <a:prstGeom prst="rect">
            <a:avLst/>
          </a:prstGeom>
          <a:solidFill>
            <a:srgbClr val="81091A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24 000 </a:t>
            </a:r>
            <a:r>
              <a:rPr lang="fr-FR" sz="1100" dirty="0" smtClean="0">
                <a:solidFill>
                  <a:schemeClr val="bg1"/>
                </a:solidFill>
              </a:rPr>
              <a:t>emplois </a:t>
            </a:r>
            <a:r>
              <a:rPr lang="fr-FR" sz="1100" dirty="0">
                <a:solidFill>
                  <a:schemeClr val="bg1"/>
                </a:solidFill>
              </a:rPr>
              <a:t>pour la Branche, soit 3% des effectifs </a:t>
            </a:r>
            <a:r>
              <a:rPr lang="fr-FR" sz="1100" dirty="0" smtClean="0">
                <a:solidFill>
                  <a:schemeClr val="bg1"/>
                </a:solidFill>
              </a:rPr>
              <a:t>totaux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3134823" y="742639"/>
            <a:ext cx="994091" cy="815608"/>
          </a:xfrm>
          <a:prstGeom prst="rect">
            <a:avLst/>
          </a:prstGeom>
          <a:solidFill>
            <a:srgbClr val="81091A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18 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métiers </a:t>
            </a:r>
          </a:p>
          <a:p>
            <a:pPr algn="ctr"/>
            <a:r>
              <a:rPr lang="fr-FR" sz="1100" dirty="0" smtClean="0">
                <a:solidFill>
                  <a:schemeClr val="bg1"/>
                </a:solidFill>
              </a:rPr>
              <a:t>en </a:t>
            </a:r>
            <a:r>
              <a:rPr lang="fr-FR" sz="1100" dirty="0" err="1" smtClean="0">
                <a:solidFill>
                  <a:schemeClr val="bg1"/>
                </a:solidFill>
              </a:rPr>
              <a:t>cybersécurité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4294327" y="740147"/>
            <a:ext cx="1090349" cy="815608"/>
          </a:xfrm>
          <a:prstGeom prst="rect">
            <a:avLst/>
          </a:prstGeom>
          <a:solidFill>
            <a:srgbClr val="81091A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19 </a:t>
            </a:r>
            <a:r>
              <a:rPr lang="fr-FR" sz="1100" dirty="0" smtClean="0">
                <a:solidFill>
                  <a:schemeClr val="bg1"/>
                </a:solidFill>
              </a:rPr>
              <a:t>compétences </a:t>
            </a:r>
            <a:r>
              <a:rPr lang="fr-FR" sz="1100" dirty="0">
                <a:solidFill>
                  <a:schemeClr val="bg1"/>
                </a:solidFill>
              </a:rPr>
              <a:t>techniques et </a:t>
            </a:r>
            <a:r>
              <a:rPr lang="fr-FR" sz="1100" dirty="0" smtClean="0">
                <a:solidFill>
                  <a:schemeClr val="bg1"/>
                </a:solidFill>
              </a:rPr>
              <a:t>fonctionnelles</a:t>
            </a:r>
            <a:endParaRPr lang="fr-FR" sz="1100" dirty="0">
              <a:solidFill>
                <a:schemeClr val="bg1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5550089" y="738411"/>
            <a:ext cx="971692" cy="815608"/>
          </a:xfrm>
          <a:prstGeom prst="rect">
            <a:avLst/>
          </a:prstGeom>
          <a:solidFill>
            <a:srgbClr val="81091A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+ de 500 </a:t>
            </a:r>
            <a:r>
              <a:rPr lang="fr-FR" sz="1100" dirty="0" smtClean="0">
                <a:solidFill>
                  <a:schemeClr val="bg1"/>
                </a:solidFill>
              </a:rPr>
              <a:t>formations </a:t>
            </a:r>
            <a:r>
              <a:rPr lang="fr-FR" sz="1100" dirty="0">
                <a:solidFill>
                  <a:schemeClr val="bg1"/>
                </a:solidFill>
              </a:rPr>
              <a:t>initiales et continues</a:t>
            </a:r>
          </a:p>
        </p:txBody>
      </p:sp>
      <p:pic>
        <p:nvPicPr>
          <p:cNvPr id="98" name="Image 97"/>
          <p:cNvPicPr>
            <a:picLocks noChangeAspect="1"/>
          </p:cNvPicPr>
          <p:nvPr/>
        </p:nvPicPr>
        <p:blipFill rotWithShape="1">
          <a:blip r:embed="rId8" cstate="print">
            <a:duotone>
              <a:srgbClr val="71428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87" t="24600" r="10090" b="38039"/>
          <a:stretch/>
        </p:blipFill>
        <p:spPr>
          <a:xfrm>
            <a:off x="307124" y="5490550"/>
            <a:ext cx="818497" cy="396000"/>
          </a:xfrm>
          <a:prstGeom prst="rect">
            <a:avLst/>
          </a:prstGeom>
        </p:spPr>
      </p:pic>
      <p:pic>
        <p:nvPicPr>
          <p:cNvPr id="99" name="Image 98"/>
          <p:cNvPicPr>
            <a:picLocks noChangeAspect="1"/>
          </p:cNvPicPr>
          <p:nvPr/>
        </p:nvPicPr>
        <p:blipFill rotWithShape="1">
          <a:blip r:embed="rId9" cstate="print">
            <a:duotone>
              <a:srgbClr val="71428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8750" r="11776" b="22644"/>
          <a:stretch/>
        </p:blipFill>
        <p:spPr>
          <a:xfrm>
            <a:off x="299301" y="2065236"/>
            <a:ext cx="492562" cy="432000"/>
          </a:xfrm>
          <a:prstGeom prst="rect">
            <a:avLst/>
          </a:prstGeom>
        </p:spPr>
      </p:pic>
      <p:grpSp>
        <p:nvGrpSpPr>
          <p:cNvPr id="16" name="Groupe 15"/>
          <p:cNvGrpSpPr/>
          <p:nvPr/>
        </p:nvGrpSpPr>
        <p:grpSpPr>
          <a:xfrm>
            <a:off x="3586163" y="2885066"/>
            <a:ext cx="3092889" cy="707886"/>
            <a:chOff x="3586163" y="2951741"/>
            <a:chExt cx="3092889" cy="707886"/>
          </a:xfrm>
        </p:grpSpPr>
        <p:sp>
          <p:nvSpPr>
            <p:cNvPr id="11" name="ZoneTexte 10"/>
            <p:cNvSpPr txBox="1"/>
            <p:nvPr/>
          </p:nvSpPr>
          <p:spPr>
            <a:xfrm>
              <a:off x="4726597" y="2951741"/>
              <a:ext cx="1952455" cy="707886"/>
            </a:xfrm>
            <a:prstGeom prst="rect">
              <a:avLst/>
            </a:prstGeom>
            <a:noFill/>
          </p:spPr>
          <p:txBody>
            <a:bodyPr wrap="square" lIns="3600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1000" dirty="0" smtClean="0"/>
                <a:t>Sécurisation des applications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Gestion des accès et des identités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Audit de sécurité</a:t>
              </a:r>
              <a:endParaRPr lang="fr-FR" sz="1000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3586163" y="2964633"/>
              <a:ext cx="926306" cy="6821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100" dirty="0" smtClean="0"/>
                <a:t>« Top 3 » des compétences techniques attendues</a:t>
              </a:r>
              <a:endParaRPr lang="fr-FR" sz="1100" dirty="0"/>
            </a:p>
          </p:txBody>
        </p:sp>
        <p:sp>
          <p:nvSpPr>
            <p:cNvPr id="10" name="Ellipse 9"/>
            <p:cNvSpPr/>
            <p:nvPr/>
          </p:nvSpPr>
          <p:spPr>
            <a:xfrm>
              <a:off x="4560213" y="3000983"/>
              <a:ext cx="180000" cy="180000"/>
            </a:xfrm>
            <a:prstGeom prst="ellipse">
              <a:avLst/>
            </a:prstGeom>
            <a:solidFill>
              <a:srgbClr val="8109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1</a:t>
              </a:r>
              <a:endParaRPr lang="fr-FR" sz="1200" dirty="0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4560213" y="3225434"/>
              <a:ext cx="180000" cy="180000"/>
            </a:xfrm>
            <a:prstGeom prst="ellipse">
              <a:avLst/>
            </a:prstGeom>
            <a:solidFill>
              <a:srgbClr val="8109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4560213" y="3449885"/>
              <a:ext cx="180000" cy="180000"/>
            </a:xfrm>
            <a:prstGeom prst="ellipse">
              <a:avLst/>
            </a:prstGeom>
            <a:solidFill>
              <a:srgbClr val="8109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3</a:t>
              </a:r>
              <a:endParaRPr lang="fr-FR" sz="1200" dirty="0"/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3586163" y="3612413"/>
            <a:ext cx="3092889" cy="707886"/>
            <a:chOff x="3586163" y="2951741"/>
            <a:chExt cx="3092889" cy="707886"/>
          </a:xfrm>
        </p:grpSpPr>
        <p:sp>
          <p:nvSpPr>
            <p:cNvPr id="107" name="ZoneTexte 106"/>
            <p:cNvSpPr txBox="1"/>
            <p:nvPr/>
          </p:nvSpPr>
          <p:spPr>
            <a:xfrm>
              <a:off x="4726597" y="2951741"/>
              <a:ext cx="1952455" cy="707886"/>
            </a:xfrm>
            <a:prstGeom prst="rect">
              <a:avLst/>
            </a:prstGeom>
            <a:noFill/>
          </p:spPr>
          <p:txBody>
            <a:bodyPr wrap="square" lIns="3600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1000" dirty="0" smtClean="0"/>
                <a:t>Protection des informations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Gestion de continuité d’activité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Supervision </a:t>
              </a:r>
              <a:r>
                <a:rPr lang="fr-FR" sz="1000" dirty="0" err="1" smtClean="0"/>
                <a:t>cybersécurité</a:t>
              </a:r>
              <a:endParaRPr lang="fr-FR" sz="1000" dirty="0"/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3586163" y="2964632"/>
              <a:ext cx="926306" cy="6821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100" dirty="0"/>
                <a:t>« Top 3 » des compétences fonctionnelles attendues</a:t>
              </a: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553863" y="3000983"/>
              <a:ext cx="180000" cy="180000"/>
            </a:xfrm>
            <a:prstGeom prst="ellipse">
              <a:avLst/>
            </a:prstGeom>
            <a:solidFill>
              <a:srgbClr val="5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1</a:t>
              </a:r>
              <a:endParaRPr lang="fr-FR" sz="1200" dirty="0"/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553863" y="3225434"/>
              <a:ext cx="180000" cy="180000"/>
            </a:xfrm>
            <a:prstGeom prst="ellipse">
              <a:avLst/>
            </a:prstGeom>
            <a:solidFill>
              <a:srgbClr val="5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11" name="Ellipse 110"/>
            <p:cNvSpPr/>
            <p:nvPr/>
          </p:nvSpPr>
          <p:spPr>
            <a:xfrm>
              <a:off x="4553863" y="3449885"/>
              <a:ext cx="180000" cy="180000"/>
            </a:xfrm>
            <a:prstGeom prst="ellipse">
              <a:avLst/>
            </a:prstGeom>
            <a:solidFill>
              <a:srgbClr val="5124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3</a:t>
              </a:r>
              <a:endParaRPr lang="fr-FR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3586163" y="4336250"/>
            <a:ext cx="3092889" cy="707886"/>
            <a:chOff x="3586163" y="2951741"/>
            <a:chExt cx="3092889" cy="707886"/>
          </a:xfrm>
        </p:grpSpPr>
        <p:sp>
          <p:nvSpPr>
            <p:cNvPr id="116" name="ZoneTexte 115"/>
            <p:cNvSpPr txBox="1"/>
            <p:nvPr/>
          </p:nvSpPr>
          <p:spPr>
            <a:xfrm>
              <a:off x="4726597" y="2951741"/>
              <a:ext cx="1952455" cy="707886"/>
            </a:xfrm>
            <a:prstGeom prst="rect">
              <a:avLst/>
            </a:prstGeom>
            <a:noFill/>
          </p:spPr>
          <p:txBody>
            <a:bodyPr wrap="square" lIns="36000" rIns="0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fr-FR" sz="1000" dirty="0" smtClean="0"/>
                <a:t>Adaptabilité et flexibilité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Respect des règles de confidentialité</a:t>
              </a:r>
            </a:p>
            <a:p>
              <a:pPr>
                <a:spcAft>
                  <a:spcPts val="600"/>
                </a:spcAft>
              </a:pPr>
              <a:r>
                <a:rPr lang="fr-FR" sz="1000" dirty="0" smtClean="0"/>
                <a:t>Curiosité intellectuelle</a:t>
              </a:r>
              <a:endParaRPr lang="fr-FR" sz="1000" dirty="0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3586163" y="2964632"/>
              <a:ext cx="926306" cy="68210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fr-FR" sz="1100" dirty="0"/>
                <a:t>« Top 3 » des capacités transverses souhaitées</a:t>
              </a:r>
            </a:p>
          </p:txBody>
        </p:sp>
        <p:sp>
          <p:nvSpPr>
            <p:cNvPr id="118" name="Ellipse 117"/>
            <p:cNvSpPr/>
            <p:nvPr/>
          </p:nvSpPr>
          <p:spPr>
            <a:xfrm>
              <a:off x="4553863" y="3000983"/>
              <a:ext cx="180000" cy="180000"/>
            </a:xfrm>
            <a:prstGeom prst="ellipse">
              <a:avLst/>
            </a:prstGeom>
            <a:solidFill>
              <a:srgbClr val="D782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1</a:t>
              </a:r>
              <a:endParaRPr lang="fr-FR" sz="1200" dirty="0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4553863" y="3225434"/>
              <a:ext cx="180000" cy="180000"/>
            </a:xfrm>
            <a:prstGeom prst="ellipse">
              <a:avLst/>
            </a:prstGeom>
            <a:solidFill>
              <a:srgbClr val="D782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/>
                <a:t>2</a:t>
              </a:r>
            </a:p>
          </p:txBody>
        </p:sp>
        <p:sp>
          <p:nvSpPr>
            <p:cNvPr id="120" name="Ellipse 119"/>
            <p:cNvSpPr/>
            <p:nvPr/>
          </p:nvSpPr>
          <p:spPr>
            <a:xfrm>
              <a:off x="4553863" y="3449885"/>
              <a:ext cx="180000" cy="180000"/>
            </a:xfrm>
            <a:prstGeom prst="ellipse">
              <a:avLst/>
            </a:prstGeom>
            <a:solidFill>
              <a:srgbClr val="D782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3</a:t>
              </a:r>
              <a:endParaRPr lang="fr-FR" sz="1200" dirty="0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88913" y="2895718"/>
            <a:ext cx="3100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512460"/>
                </a:solidFill>
              </a:rPr>
              <a:t>45% </a:t>
            </a:r>
            <a:r>
              <a:rPr lang="fr-FR" sz="1200" dirty="0" smtClean="0"/>
              <a:t>des entreprises de la Branche augmenteront leurs équipes </a:t>
            </a:r>
            <a:r>
              <a:rPr lang="fr-FR" sz="1200" dirty="0" err="1" smtClean="0"/>
              <a:t>cybersécurité</a:t>
            </a:r>
            <a:r>
              <a:rPr lang="fr-FR" sz="1200" dirty="0" smtClean="0"/>
              <a:t> dans les 3 années à venir</a:t>
            </a:r>
            <a:endParaRPr lang="fr-FR" sz="1200" dirty="0"/>
          </a:p>
        </p:txBody>
      </p:sp>
      <p:sp>
        <p:nvSpPr>
          <p:cNvPr id="121" name="ZoneTexte 120"/>
          <p:cNvSpPr txBox="1"/>
          <p:nvPr/>
        </p:nvSpPr>
        <p:spPr>
          <a:xfrm>
            <a:off x="206158" y="3608078"/>
            <a:ext cx="31002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512460"/>
                </a:solidFill>
              </a:rPr>
              <a:t>1 400 </a:t>
            </a:r>
            <a:r>
              <a:rPr lang="fr-FR" sz="1200" dirty="0" smtClean="0"/>
              <a:t>postes créés en </a:t>
            </a:r>
            <a:r>
              <a:rPr lang="fr-FR" sz="1200" dirty="0" err="1" smtClean="0"/>
              <a:t>cybersécurité</a:t>
            </a:r>
            <a:r>
              <a:rPr lang="fr-FR" sz="1200" dirty="0" smtClean="0"/>
              <a:t> à horizon 3 ans au sein des entreprises de la Branche</a:t>
            </a:r>
            <a:endParaRPr lang="fr-FR" sz="1200" dirty="0"/>
          </a:p>
        </p:txBody>
      </p:sp>
      <p:sp>
        <p:nvSpPr>
          <p:cNvPr id="122" name="ZoneTexte 121"/>
          <p:cNvSpPr txBox="1"/>
          <p:nvPr/>
        </p:nvSpPr>
        <p:spPr>
          <a:xfrm>
            <a:off x="243500" y="4320438"/>
            <a:ext cx="30456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Une croissance des effectifs à horizon 5 ans estimée à </a:t>
            </a:r>
            <a:r>
              <a:rPr lang="fr-FR" b="1" dirty="0">
                <a:solidFill>
                  <a:srgbClr val="512460"/>
                </a:solidFill>
              </a:rPr>
              <a:t>8 %</a:t>
            </a:r>
            <a:r>
              <a:rPr lang="fr-FR" sz="1200" dirty="0" smtClean="0"/>
              <a:t> au sein des entreprises de la Branche</a:t>
            </a:r>
            <a:endParaRPr lang="fr-FR" sz="1200" dirty="0"/>
          </a:p>
        </p:txBody>
      </p:sp>
      <p:sp>
        <p:nvSpPr>
          <p:cNvPr id="123" name="ZoneTexte 122"/>
          <p:cNvSpPr txBox="1"/>
          <p:nvPr/>
        </p:nvSpPr>
        <p:spPr>
          <a:xfrm>
            <a:off x="3772729" y="6332964"/>
            <a:ext cx="28963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D7821C"/>
                </a:solidFill>
              </a:rPr>
              <a:t>3</a:t>
            </a:r>
            <a:r>
              <a:rPr lang="fr-FR" sz="1200" b="1" dirty="0" smtClean="0">
                <a:solidFill>
                  <a:srgbClr val="D7821C"/>
                </a:solidFill>
              </a:rPr>
              <a:t> facteurs d’évolution des métiers et des besoins des entreprises: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D7821C"/>
                </a:solidFill>
              </a:rPr>
              <a:t>Les nouvelles réglementations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D7821C"/>
                </a:solidFill>
              </a:rPr>
              <a:t>Les évolutions des usages avec la multiplication des plateformes numériques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D7821C"/>
                </a:solidFill>
              </a:rPr>
              <a:t>L’augmentation des attaques </a:t>
            </a:r>
            <a:r>
              <a:rPr lang="fr-FR" sz="1000" dirty="0" err="1" smtClean="0">
                <a:solidFill>
                  <a:srgbClr val="D7821C"/>
                </a:solidFill>
              </a:rPr>
              <a:t>cybersécurité</a:t>
            </a:r>
            <a:r>
              <a:rPr lang="fr-FR" sz="1000" dirty="0" smtClean="0">
                <a:solidFill>
                  <a:srgbClr val="D7821C"/>
                </a:solidFill>
              </a:rPr>
              <a:t> (</a:t>
            </a:r>
            <a:r>
              <a:rPr lang="fr-FR" sz="1000" dirty="0" err="1" smtClean="0">
                <a:solidFill>
                  <a:srgbClr val="D7821C"/>
                </a:solidFill>
              </a:rPr>
              <a:t>phishing</a:t>
            </a:r>
            <a:r>
              <a:rPr lang="fr-FR" sz="1000" dirty="0" smtClean="0">
                <a:solidFill>
                  <a:srgbClr val="D7821C"/>
                </a:solidFill>
              </a:rPr>
              <a:t>, fraude au président…)</a:t>
            </a:r>
            <a:endParaRPr lang="fr-FR" sz="1000" dirty="0">
              <a:solidFill>
                <a:srgbClr val="D7821C"/>
              </a:solidFill>
            </a:endParaRPr>
          </a:p>
        </p:txBody>
      </p:sp>
      <p:sp>
        <p:nvSpPr>
          <p:cNvPr id="124" name="ZoneTexte 123"/>
          <p:cNvSpPr txBox="1"/>
          <p:nvPr/>
        </p:nvSpPr>
        <p:spPr>
          <a:xfrm>
            <a:off x="3790873" y="7606863"/>
            <a:ext cx="289635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rgbClr val="81091A"/>
                </a:solidFill>
              </a:rPr>
              <a:t>« Top 5 » des métiers les plus concernés par les recrutements: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81091A"/>
                </a:solidFill>
              </a:rPr>
              <a:t>Consultant cybersécurité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81091A"/>
                </a:solidFill>
              </a:rPr>
              <a:t>Analyste SOC (Security Operations Center)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81091A"/>
                </a:solidFill>
              </a:rPr>
              <a:t>Chef de projet sécurité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81091A"/>
                </a:solidFill>
              </a:rPr>
              <a:t>Architecte sécurité</a:t>
            </a:r>
          </a:p>
          <a:p>
            <a:pPr marL="361950" indent="-171450">
              <a:buFont typeface="Wingdings" panose="05000000000000000000" pitchFamily="2" charset="2"/>
              <a:buChar char="v"/>
            </a:pPr>
            <a:r>
              <a:rPr lang="fr-FR" sz="1000" dirty="0" smtClean="0">
                <a:solidFill>
                  <a:srgbClr val="81091A"/>
                </a:solidFill>
              </a:rPr>
              <a:t>Administrateur sécurité</a:t>
            </a:r>
            <a:endParaRPr lang="fr-FR" sz="1000" dirty="0">
              <a:solidFill>
                <a:srgbClr val="81091A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550089" y="8898917"/>
            <a:ext cx="11189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Octobre 2018</a:t>
            </a:r>
            <a:endParaRPr lang="fr-FR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12586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Diapositive think-cell" r:id="rId4" imgW="552" imgH="553" progId="TCLayout.ActiveDocument.1">
                  <p:embed/>
                </p:oleObj>
              </mc:Choice>
              <mc:Fallback>
                <p:oleObj name="Diapositive think-cell" r:id="rId4" imgW="552" imgH="5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2400"/>
          </a:p>
        </p:txBody>
      </p:sp>
      <p:pic>
        <p:nvPicPr>
          <p:cNvPr id="4" name="Image 5" descr="OPIIEC_RVB.png"/>
          <p:cNvPicPr>
            <a:picLocks noChangeAspect="1"/>
          </p:cNvPicPr>
          <p:nvPr/>
        </p:nvPicPr>
        <p:blipFill rotWithShape="1">
          <a:blip r:embed="rId6"/>
          <a:srcRect b="7837"/>
          <a:stretch/>
        </p:blipFill>
        <p:spPr bwMode="auto">
          <a:xfrm>
            <a:off x="5429251" y="7799781"/>
            <a:ext cx="1239838" cy="134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ZoneTexte 33"/>
          <p:cNvSpPr txBox="1"/>
          <p:nvPr/>
        </p:nvSpPr>
        <p:spPr>
          <a:xfrm>
            <a:off x="2436017" y="3830144"/>
            <a:ext cx="1800000" cy="1080000"/>
          </a:xfrm>
          <a:prstGeom prst="roundRect">
            <a:avLst/>
          </a:prstGeom>
          <a:solidFill>
            <a:srgbClr val="512460">
              <a:alpha val="1019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fr-FR"/>
            </a:defPPr>
            <a:lvl1pPr algn="ctr" hangingPunct="0">
              <a:spcBef>
                <a:spcPts val="600"/>
              </a:spcBef>
              <a:defRPr sz="1100" b="1">
                <a:solidFill>
                  <a:srgbClr val="512460"/>
                </a:solidFill>
                <a:ea typeface="Verdana"/>
                <a:cs typeface="Verdana"/>
              </a:defRPr>
            </a:lvl1pPr>
          </a:lstStyle>
          <a:p>
            <a:pPr marL="447675"/>
            <a:r>
              <a:rPr lang="fr-FR" u="sng" dirty="0" smtClean="0">
                <a:sym typeface="Verdana"/>
              </a:rPr>
              <a:t>Enjeu #1</a:t>
            </a:r>
          </a:p>
          <a:p>
            <a:r>
              <a:rPr lang="fr-FR" dirty="0" smtClean="0">
                <a:sym typeface="Verdana"/>
              </a:rPr>
              <a:t>Accroître l’attractivité et la lisibilité de la filière </a:t>
            </a:r>
            <a:r>
              <a:rPr lang="fr-FR" dirty="0" err="1" smtClean="0">
                <a:sym typeface="Verdana"/>
              </a:rPr>
              <a:t>cybersécurité</a:t>
            </a:r>
            <a:endParaRPr lang="fr-FR" b="0" dirty="0">
              <a:solidFill>
                <a:schemeClr val="tx1"/>
              </a:solidFill>
              <a:sym typeface="Verdana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2436017" y="6328069"/>
            <a:ext cx="1800000" cy="1080000"/>
          </a:xfrm>
          <a:prstGeom prst="roundRect">
            <a:avLst/>
          </a:prstGeom>
          <a:solidFill>
            <a:srgbClr val="81091A">
              <a:alpha val="1019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fr-FR"/>
            </a:defPPr>
            <a:lvl1pPr algn="ctr" hangingPunct="0">
              <a:spcBef>
                <a:spcPts val="600"/>
              </a:spcBef>
              <a:defRPr sz="1100" b="1">
                <a:solidFill>
                  <a:srgbClr val="512460"/>
                </a:solidFill>
                <a:ea typeface="Verdana"/>
                <a:cs typeface="Verdana"/>
              </a:defRPr>
            </a:lvl1pPr>
          </a:lstStyle>
          <a:p>
            <a:pPr marL="361950"/>
            <a:r>
              <a:rPr lang="fr-FR" u="sng" dirty="0" smtClean="0">
                <a:solidFill>
                  <a:srgbClr val="81091A"/>
                </a:solidFill>
                <a:sym typeface="Verdana"/>
              </a:rPr>
              <a:t>Enjeu #3</a:t>
            </a:r>
          </a:p>
          <a:p>
            <a:r>
              <a:rPr lang="fr-FR" dirty="0" smtClean="0">
                <a:solidFill>
                  <a:srgbClr val="81091A"/>
                </a:solidFill>
                <a:sym typeface="Verdana"/>
              </a:rPr>
              <a:t>Accompagner la mobilité professionnelle et la montée en compétences des salariés</a:t>
            </a:r>
            <a:endParaRPr lang="fr-FR" b="0" dirty="0">
              <a:solidFill>
                <a:srgbClr val="81091A"/>
              </a:solidFill>
              <a:sym typeface="Verdana"/>
            </a:endParaRPr>
          </a:p>
        </p:txBody>
      </p:sp>
      <p:pic>
        <p:nvPicPr>
          <p:cNvPr id="38" name="Image 37"/>
          <p:cNvPicPr>
            <a:picLocks noChangeAspect="1"/>
          </p:cNvPicPr>
          <p:nvPr/>
        </p:nvPicPr>
        <p:blipFill rotWithShape="1">
          <a:blip r:embed="rId7" cstate="print">
            <a:duotone>
              <a:srgbClr val="71428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51" t="17451" r="11151" b="40550"/>
          <a:stretch/>
        </p:blipFill>
        <p:spPr>
          <a:xfrm>
            <a:off x="2536929" y="3900215"/>
            <a:ext cx="584045" cy="315700"/>
          </a:xfrm>
          <a:prstGeom prst="rect">
            <a:avLst/>
          </a:prstGeom>
        </p:spPr>
      </p:pic>
      <p:sp>
        <p:nvSpPr>
          <p:cNvPr id="65" name="ZoneTexte 64"/>
          <p:cNvSpPr txBox="1"/>
          <p:nvPr/>
        </p:nvSpPr>
        <p:spPr>
          <a:xfrm>
            <a:off x="229160" y="300515"/>
            <a:ext cx="6439927" cy="720000"/>
          </a:xfrm>
          <a:prstGeom prst="rect">
            <a:avLst/>
          </a:prstGeom>
          <a:noFill/>
          <a:ln w="76200" cap="flat">
            <a:solidFill>
              <a:srgbClr val="553360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 anchorCtr="0">
            <a:noAutofit/>
          </a:bodyPr>
          <a:lstStyle/>
          <a:p>
            <a:pPr marL="714375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D7821C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Des formations en cybersécurité </a:t>
            </a:r>
          </a:p>
          <a:p>
            <a:pPr marL="714375" marR="0" lvl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nombreuses,</a:t>
            </a:r>
            <a:r>
              <a:rPr kumimoji="0" lang="fr-FR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 variées et partout en France</a:t>
            </a:r>
            <a:endParaRPr kumimoji="0" lang="fr-FR" sz="7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229160" y="2826236"/>
            <a:ext cx="6449890" cy="720000"/>
          </a:xfrm>
          <a:prstGeom prst="rect">
            <a:avLst/>
          </a:prstGeom>
          <a:noFill/>
          <a:ln w="76200" cap="flat">
            <a:solidFill>
              <a:srgbClr val="553360"/>
            </a:solidFill>
            <a:miter lim="400000"/>
          </a:ln>
          <a:effectLst/>
          <a:sp3d/>
        </p:spPr>
        <p:txBody>
          <a:bodyPr rot="0" spcFirstLastPara="1" vertOverflow="overflow" horzOverflow="overflow" vert="horz" wrap="square" lIns="45719" tIns="45719" rIns="45719" bIns="45719" numCol="1" spcCol="38100" rtlCol="0" anchor="ctr" anchorCtr="0">
            <a:noAutofit/>
          </a:bodyPr>
          <a:lstStyle/>
          <a:p>
            <a:pPr marL="714375" lvl="0" algn="ctr" hangingPunct="0"/>
            <a:r>
              <a:rPr kumimoji="0" lang="fr-FR" sz="12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Une offre</a:t>
            </a:r>
            <a:r>
              <a:rPr kumimoji="0" lang="fr-FR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 de formations diversifiée et en adéquation </a:t>
            </a:r>
          </a:p>
          <a:p>
            <a:pPr marL="714375" lvl="0" algn="ctr" hangingPunct="0"/>
            <a:r>
              <a:rPr kumimoji="0" lang="fr-FR" sz="120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ea typeface="Verdana"/>
                <a:cs typeface="Verdana"/>
                <a:sym typeface="Verdana"/>
              </a:rPr>
              <a:t>avec les besoins quantitatifs et qualitatifs des entreprises, mais </a:t>
            </a:r>
            <a:endParaRPr kumimoji="0" lang="fr-FR" sz="12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ea typeface="Verdana"/>
              <a:cs typeface="Verdana"/>
              <a:sym typeface="Verdana"/>
            </a:endParaRPr>
          </a:p>
          <a:p>
            <a:pPr marL="714375" lvl="0" algn="ctr" hangingPunct="0"/>
            <a:r>
              <a:rPr kumimoji="0" lang="fr-FR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D7821C"/>
                </a:solidFill>
                <a:effectLst/>
                <a:uLnTx/>
                <a:uFillTx/>
                <a:ea typeface="Verdana"/>
                <a:cs typeface="Verdana"/>
                <a:sym typeface="Verdana"/>
              </a:rPr>
              <a:t>une problématique d’attractivité de la filière</a:t>
            </a:r>
            <a:endParaRPr kumimoji="0" lang="fr-FR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Verdana"/>
              <a:cs typeface="Verdana"/>
              <a:sym typeface="Verdana"/>
            </a:endParaRPr>
          </a:p>
        </p:txBody>
      </p:sp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8" cstate="print">
            <a:duotone>
              <a:srgbClr val="D578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9" t="8804" r="15897" b="23162"/>
          <a:stretch/>
        </p:blipFill>
        <p:spPr>
          <a:xfrm>
            <a:off x="437724" y="2916236"/>
            <a:ext cx="538643" cy="540000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 rotWithShape="1">
          <a:blip r:embed="rId9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t="13251" r="5900" b="26901"/>
          <a:stretch/>
        </p:blipFill>
        <p:spPr>
          <a:xfrm flipH="1">
            <a:off x="2575004" y="6359789"/>
            <a:ext cx="524210" cy="360000"/>
          </a:xfrm>
          <a:prstGeom prst="rect">
            <a:avLst/>
          </a:prstGeom>
        </p:spPr>
      </p:pic>
      <p:pic>
        <p:nvPicPr>
          <p:cNvPr id="91" name="Image 90"/>
          <p:cNvPicPr>
            <a:picLocks noChangeAspect="1"/>
          </p:cNvPicPr>
          <p:nvPr/>
        </p:nvPicPr>
        <p:blipFill rotWithShape="1">
          <a:blip r:embed="rId10" cstate="print">
            <a:duotone>
              <a:srgbClr val="D578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0" t="8120" r="1538" b="12051"/>
          <a:stretch/>
        </p:blipFill>
        <p:spPr>
          <a:xfrm>
            <a:off x="391951" y="390515"/>
            <a:ext cx="630193" cy="540000"/>
          </a:xfrm>
          <a:prstGeom prst="rect">
            <a:avLst/>
          </a:prstGeom>
        </p:spPr>
      </p:pic>
      <p:sp>
        <p:nvSpPr>
          <p:cNvPr id="92" name="ZoneTexte 91"/>
          <p:cNvSpPr txBox="1"/>
          <p:nvPr/>
        </p:nvSpPr>
        <p:spPr>
          <a:xfrm>
            <a:off x="274289" y="1216150"/>
            <a:ext cx="2969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512460"/>
                </a:solidFill>
                <a:ea typeface="Verdana"/>
                <a:cs typeface="Verdana"/>
              </a:rPr>
              <a:t>+ de 100 </a:t>
            </a:r>
            <a:r>
              <a:rPr lang="fr-FR" sz="1200" dirty="0" smtClean="0">
                <a:ea typeface="Verdana"/>
                <a:cs typeface="Verdana"/>
              </a:rPr>
              <a:t>formations </a:t>
            </a:r>
            <a:r>
              <a:rPr lang="fr-FR" sz="1200" dirty="0">
                <a:ea typeface="Verdana"/>
                <a:cs typeface="Verdana"/>
              </a:rPr>
              <a:t>longues dispensées </a:t>
            </a:r>
            <a:r>
              <a:rPr lang="fr-FR" sz="1200" dirty="0" smtClean="0">
                <a:ea typeface="Verdana"/>
                <a:cs typeface="Verdana"/>
              </a:rPr>
              <a:t>par </a:t>
            </a:r>
            <a:r>
              <a:rPr lang="fr-FR" sz="1200" dirty="0">
                <a:ea typeface="Verdana"/>
                <a:cs typeface="Verdana"/>
              </a:rPr>
              <a:t>des établissements d’enseignement </a:t>
            </a:r>
            <a:r>
              <a:rPr lang="fr-FR" sz="1200" dirty="0" smtClean="0">
                <a:ea typeface="Verdana"/>
                <a:cs typeface="Verdana"/>
              </a:rPr>
              <a:t>supérieurs:</a:t>
            </a:r>
            <a:endParaRPr lang="fr-FR" sz="1200" dirty="0">
              <a:ea typeface="Verdana"/>
              <a:cs typeface="Verdana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603663" y="1241680"/>
            <a:ext cx="2969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512460"/>
                </a:solidFill>
                <a:ea typeface="Verdana"/>
                <a:cs typeface="Verdana"/>
              </a:rPr>
              <a:t>+ de 400 </a:t>
            </a:r>
            <a:r>
              <a:rPr lang="fr-FR" sz="1200" dirty="0" smtClean="0">
                <a:ea typeface="Verdana"/>
                <a:cs typeface="Verdana"/>
              </a:rPr>
              <a:t>modules de formations courtes  </a:t>
            </a:r>
            <a:r>
              <a:rPr lang="fr-FR" sz="1200" dirty="0">
                <a:ea typeface="Verdana"/>
                <a:cs typeface="Verdana"/>
              </a:rPr>
              <a:t>dispensées </a:t>
            </a:r>
            <a:r>
              <a:rPr lang="fr-FR" sz="1200" dirty="0" smtClean="0">
                <a:ea typeface="Verdana"/>
                <a:cs typeface="Verdana"/>
              </a:rPr>
              <a:t>par des organismes de formations continues:</a:t>
            </a:r>
            <a:endParaRPr lang="fr-FR" sz="1200" dirty="0">
              <a:ea typeface="Verdana"/>
              <a:cs typeface="Verdana"/>
            </a:endParaRPr>
          </a:p>
        </p:txBody>
      </p:sp>
      <p:grpSp>
        <p:nvGrpSpPr>
          <p:cNvPr id="112" name="Groupe 111"/>
          <p:cNvGrpSpPr/>
          <p:nvPr/>
        </p:nvGrpSpPr>
        <p:grpSpPr>
          <a:xfrm>
            <a:off x="192594" y="1675028"/>
            <a:ext cx="2630074" cy="1091578"/>
            <a:chOff x="238076" y="2126228"/>
            <a:chExt cx="2630074" cy="1091578"/>
          </a:xfrm>
        </p:grpSpPr>
        <p:sp>
          <p:nvSpPr>
            <p:cNvPr id="96" name="ZoneTexte 95"/>
            <p:cNvSpPr txBox="1"/>
            <p:nvPr/>
          </p:nvSpPr>
          <p:spPr>
            <a:xfrm>
              <a:off x="238076" y="2283842"/>
              <a:ext cx="1633203" cy="43088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B41819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Licence professionnelle</a:t>
              </a:r>
              <a:endParaRPr kumimoji="0" lang="fr-FR" sz="1100" b="1" i="0" u="none" strike="noStrike" kern="0" cap="none" spc="0" normalizeH="0" baseline="0" noProof="0" dirty="0">
                <a:ln>
                  <a:noFill/>
                </a:ln>
                <a:solidFill>
                  <a:srgbClr val="B41819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7" name="ZoneTexte 96"/>
            <p:cNvSpPr txBox="1"/>
            <p:nvPr/>
          </p:nvSpPr>
          <p:spPr>
            <a:xfrm rot="16200000">
              <a:off x="1386290" y="2518129"/>
              <a:ext cx="1091578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1" u="none" strike="noStrike" kern="0" cap="none" spc="-100" normalizeH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latin typeface="Verdana"/>
                  <a:ea typeface="Verdana"/>
                  <a:cs typeface="Verdana"/>
                  <a:sym typeface="Verdana"/>
                </a:rPr>
                <a:t>Ingénieur</a:t>
              </a:r>
              <a:endParaRPr kumimoji="0" lang="fr-FR" sz="1400" b="1" i="1" u="none" strike="noStrike" kern="0" cap="none" spc="-100" normalizeH="0" noProof="0" dirty="0">
                <a:ln>
                  <a:noFill/>
                </a:ln>
                <a:solidFill>
                  <a:srgbClr val="714280"/>
                </a:solidFill>
                <a:effectLst/>
                <a:uLnTx/>
                <a:uFillTx/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1983286" y="2233496"/>
              <a:ext cx="884864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D578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Mastère spécialisé</a:t>
              </a:r>
              <a:endParaRPr kumimoji="0" lang="fr-FR" sz="1200" b="1" i="1" u="none" strike="noStrike" kern="0" cap="none" spc="0" normalizeH="0" baseline="0" noProof="0" dirty="0">
                <a:ln>
                  <a:noFill/>
                </a:ln>
                <a:solidFill>
                  <a:srgbClr val="D57800"/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796819" y="2715013"/>
              <a:ext cx="853583" cy="3077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Master</a:t>
              </a:r>
              <a:endParaRPr kumimoji="0" lang="fr-FR" sz="1400" b="1" i="1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1993234" y="2803798"/>
              <a:ext cx="589177" cy="24621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Garamond" panose="02020404030301010803" pitchFamily="18" charset="0"/>
                  <a:ea typeface="Verdana"/>
                  <a:cs typeface="Times New Roman" panose="02020603050405020304" pitchFamily="18" charset="0"/>
                  <a:sym typeface="Verdana"/>
                </a:rPr>
                <a:t>Badge</a:t>
              </a:r>
              <a:endParaRPr kumimoji="0" lang="fr-FR" sz="1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Garamond" panose="02020404030301010803" pitchFamily="18" charset="0"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</p:grpSp>
      <p:grpSp>
        <p:nvGrpSpPr>
          <p:cNvPr id="113" name="Groupe 112"/>
          <p:cNvGrpSpPr/>
          <p:nvPr/>
        </p:nvGrpSpPr>
        <p:grpSpPr>
          <a:xfrm>
            <a:off x="3618472" y="1923341"/>
            <a:ext cx="2954581" cy="553996"/>
            <a:chOff x="334580" y="3795511"/>
            <a:chExt cx="2954581" cy="553996"/>
          </a:xfrm>
        </p:grpSpPr>
        <p:sp>
          <p:nvSpPr>
            <p:cNvPr id="106" name="ZoneTexte 105"/>
            <p:cNvSpPr txBox="1"/>
            <p:nvPr/>
          </p:nvSpPr>
          <p:spPr>
            <a:xfrm>
              <a:off x="1042458" y="3795511"/>
              <a:ext cx="939710" cy="553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Formations</a:t>
              </a:r>
              <a:r>
                <a:rPr kumimoji="0" lang="fr-FR" sz="1000" b="1" i="1" u="none" strike="noStrike" kern="0" cap="none" spc="0" normalizeH="0" noProof="0" dirty="0" smtClean="0">
                  <a:ln>
                    <a:noFill/>
                  </a:ln>
                  <a:solidFill>
                    <a:srgbClr val="714280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 en management de la sécurité</a:t>
              </a:r>
              <a:endPara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rgbClr val="714280"/>
                </a:solidFill>
                <a:effectLst/>
                <a:uLnTx/>
                <a:uFillTx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334580" y="3949399"/>
              <a:ext cx="777019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81091A"/>
                  </a:solidFill>
                  <a:effectLst/>
                  <a:uLnTx/>
                  <a:uFillTx/>
                  <a:ea typeface="Verdana"/>
                  <a:cs typeface="Times New Roman" panose="02020603050405020304" pitchFamily="18" charset="0"/>
                  <a:sym typeface="Verdana"/>
                </a:rPr>
                <a:t>Formations</a:t>
              </a:r>
              <a:r>
                <a:rPr kumimoji="0" lang="fr-FR" sz="1000" b="1" i="1" u="none" strike="noStrike" kern="0" cap="none" spc="0" normalizeH="0" noProof="0" dirty="0" smtClean="0">
                  <a:ln>
                    <a:noFill/>
                  </a:ln>
                  <a:solidFill>
                    <a:srgbClr val="81091A"/>
                  </a:solidFill>
                  <a:effectLst/>
                  <a:uLnTx/>
                  <a:uFillTx/>
                  <a:ea typeface="Verdana"/>
                  <a:cs typeface="Times New Roman" panose="02020603050405020304" pitchFamily="18" charset="0"/>
                  <a:sym typeface="Verdana"/>
                </a:rPr>
                <a:t> techniques</a:t>
              </a:r>
              <a:endPara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rgbClr val="81091A"/>
                </a:solidFill>
                <a:effectLst/>
                <a:uLnTx/>
                <a:uFillTx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1913027" y="3949399"/>
              <a:ext cx="715080" cy="4001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D7821C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Formations</a:t>
              </a:r>
              <a:r>
                <a:rPr kumimoji="0" lang="fr-FR" sz="1000" b="1" i="1" u="none" strike="noStrike" kern="0" cap="none" spc="0" normalizeH="0" noProof="0" dirty="0" smtClean="0">
                  <a:ln>
                    <a:noFill/>
                  </a:ln>
                  <a:solidFill>
                    <a:srgbClr val="D7821C"/>
                  </a:solidFill>
                  <a:effectLst/>
                  <a:uLnTx/>
                  <a:uFillTx/>
                  <a:ea typeface="Verdana"/>
                  <a:cs typeface="Verdana"/>
                  <a:sym typeface="Verdana"/>
                </a:rPr>
                <a:t> en audit</a:t>
              </a:r>
              <a:endPara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rgbClr val="D7821C"/>
                </a:solidFill>
                <a:effectLst/>
                <a:uLnTx/>
                <a:uFillTx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2558965" y="3795511"/>
              <a:ext cx="730196" cy="5539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lvl="0" indent="0" algn="ctr" defTabSz="9144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B41819"/>
                  </a:solidFill>
                  <a:effectLst/>
                  <a:uLnTx/>
                  <a:uFillTx/>
                  <a:ea typeface="Verdana"/>
                  <a:cs typeface="Times New Roman" panose="02020603050405020304" pitchFamily="18" charset="0"/>
                  <a:sym typeface="Verdana"/>
                </a:rPr>
                <a:t>Formations</a:t>
              </a:r>
              <a:r>
                <a:rPr kumimoji="0" lang="fr-FR" sz="1000" b="1" i="1" u="none" strike="noStrike" kern="0" cap="none" spc="0" normalizeH="0" noProof="0" dirty="0" smtClean="0">
                  <a:ln>
                    <a:noFill/>
                  </a:ln>
                  <a:solidFill>
                    <a:srgbClr val="B41819"/>
                  </a:solidFill>
                  <a:effectLst/>
                  <a:uLnTx/>
                  <a:uFillTx/>
                  <a:ea typeface="Verdana"/>
                  <a:cs typeface="Times New Roman" panose="02020603050405020304" pitchFamily="18" charset="0"/>
                  <a:sym typeface="Verdana"/>
                </a:rPr>
                <a:t> sécurité et juridique</a:t>
              </a:r>
              <a:endParaRPr kumimoji="0" lang="fr-FR" sz="1000" b="1" i="1" u="none" strike="noStrike" kern="0" cap="none" spc="0" normalizeH="0" baseline="0" noProof="0" dirty="0">
                <a:ln>
                  <a:noFill/>
                </a:ln>
                <a:solidFill>
                  <a:srgbClr val="B41819"/>
                </a:solidFill>
                <a:effectLst/>
                <a:uLnTx/>
                <a:uFillTx/>
                <a:ea typeface="Verdana"/>
                <a:cs typeface="Times New Roman" panose="02020603050405020304" pitchFamily="18" charset="0"/>
                <a:sym typeface="Verdana"/>
              </a:endParaRPr>
            </a:p>
          </p:txBody>
        </p:sp>
      </p:grpSp>
      <p:sp>
        <p:nvSpPr>
          <p:cNvPr id="39" name="ZoneTexte 38"/>
          <p:cNvSpPr txBox="1"/>
          <p:nvPr/>
        </p:nvSpPr>
        <p:spPr>
          <a:xfrm>
            <a:off x="2436017" y="5079106"/>
            <a:ext cx="1800000" cy="1080000"/>
          </a:xfrm>
          <a:prstGeom prst="roundRect">
            <a:avLst/>
          </a:prstGeom>
          <a:solidFill>
            <a:srgbClr val="D7821C">
              <a:alpha val="10196"/>
            </a:srgb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>
            <a:defPPr>
              <a:defRPr lang="fr-FR"/>
            </a:defPPr>
            <a:lvl1pPr algn="ctr" hangingPunct="0">
              <a:spcBef>
                <a:spcPts val="600"/>
              </a:spcBef>
              <a:defRPr sz="1100" b="1">
                <a:solidFill>
                  <a:srgbClr val="512460"/>
                </a:solidFill>
                <a:ea typeface="Verdana"/>
                <a:cs typeface="Verdana"/>
              </a:defRPr>
            </a:lvl1pPr>
          </a:lstStyle>
          <a:p>
            <a:pPr marL="361950"/>
            <a:r>
              <a:rPr lang="fr-FR" u="sng" dirty="0" smtClean="0">
                <a:solidFill>
                  <a:srgbClr val="D7821C"/>
                </a:solidFill>
                <a:sym typeface="Verdana"/>
              </a:rPr>
              <a:t>Enjeu #2</a:t>
            </a:r>
          </a:p>
          <a:p>
            <a:r>
              <a:rPr lang="fr-FR" dirty="0" smtClean="0">
                <a:solidFill>
                  <a:srgbClr val="D7821C"/>
                </a:solidFill>
                <a:sym typeface="Verdana"/>
              </a:rPr>
              <a:t>Facilité l’orientation des lycéens et des étudiants vers </a:t>
            </a:r>
            <a:r>
              <a:rPr lang="fr-FR" dirty="0">
                <a:solidFill>
                  <a:srgbClr val="D7821C"/>
                </a:solidFill>
                <a:sym typeface="Verdana"/>
              </a:rPr>
              <a:t>l</a:t>
            </a:r>
            <a:r>
              <a:rPr lang="fr-FR" dirty="0" smtClean="0">
                <a:solidFill>
                  <a:srgbClr val="D7821C"/>
                </a:solidFill>
                <a:sym typeface="Verdana"/>
              </a:rPr>
              <a:t>es formations en </a:t>
            </a:r>
            <a:r>
              <a:rPr lang="fr-FR" dirty="0" err="1" smtClean="0">
                <a:solidFill>
                  <a:srgbClr val="D7821C"/>
                </a:solidFill>
                <a:sym typeface="Verdana"/>
              </a:rPr>
              <a:t>cybersécurité</a:t>
            </a:r>
            <a:endParaRPr lang="fr-FR" b="0" dirty="0">
              <a:solidFill>
                <a:srgbClr val="D7821C"/>
              </a:solidFill>
              <a:sym typeface="Verdana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88915" y="3600444"/>
            <a:ext cx="224710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 smtClean="0"/>
              <a:t>Constats</a:t>
            </a:r>
          </a:p>
          <a:p>
            <a:pPr marL="171450" lvl="0" indent="-171450">
              <a:buFontTx/>
              <a:buChar char="-"/>
            </a:pPr>
            <a:r>
              <a:rPr lang="fr-FR" sz="1000" dirty="0" smtClean="0"/>
              <a:t>Une </a:t>
            </a:r>
            <a:r>
              <a:rPr lang="fr-FR" sz="1000" dirty="0"/>
              <a:t>pénurie de </a:t>
            </a:r>
            <a:r>
              <a:rPr lang="fr-FR" sz="1000" dirty="0" smtClean="0"/>
              <a:t>candidats</a:t>
            </a:r>
          </a:p>
          <a:p>
            <a:pPr marL="171450" lvl="0" indent="-171450">
              <a:buFontTx/>
              <a:buChar char="-"/>
            </a:pPr>
            <a:r>
              <a:rPr lang="fr-FR" sz="1000" dirty="0" smtClean="0"/>
              <a:t>Des </a:t>
            </a:r>
            <a:r>
              <a:rPr lang="fr-FR" sz="1000" dirty="0"/>
              <a:t>carrières dans la </a:t>
            </a:r>
            <a:r>
              <a:rPr lang="fr-FR" sz="1000" dirty="0" err="1"/>
              <a:t>cybersécurité</a:t>
            </a:r>
            <a:r>
              <a:rPr lang="fr-FR" sz="1000" dirty="0"/>
              <a:t> encore peu connues vis-à-vis du grand </a:t>
            </a:r>
            <a:r>
              <a:rPr lang="fr-FR" sz="1000" dirty="0" smtClean="0"/>
              <a:t>public</a:t>
            </a:r>
          </a:p>
          <a:p>
            <a:pPr marL="171450" lvl="0" indent="-171450">
              <a:buFontTx/>
              <a:buChar char="-"/>
            </a:pPr>
            <a:r>
              <a:rPr lang="fr-FR" sz="1000" dirty="0" smtClean="0"/>
              <a:t>Des </a:t>
            </a:r>
            <a:r>
              <a:rPr lang="fr-FR" sz="1000" dirty="0"/>
              <a:t>métiers méconnus et réduits à la dimension technique</a:t>
            </a:r>
          </a:p>
          <a:p>
            <a:endParaRPr lang="fr-FR" dirty="0" smtClean="0"/>
          </a:p>
          <a:p>
            <a:pPr marL="171450" indent="-171450">
              <a:buFontTx/>
              <a:buChar char="-"/>
            </a:pPr>
            <a:r>
              <a:rPr lang="fr-FR" sz="1000" dirty="0"/>
              <a:t>Un taux de remplissage des formations initiales qui questionne le niveau d’attractivité de la filière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Des canaux de recrutement divers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Des initiatives remarquables sur lesquelles capitaliser</a:t>
            </a:r>
          </a:p>
          <a:p>
            <a:endParaRPr lang="fr-FR" dirty="0" smtClean="0"/>
          </a:p>
          <a:p>
            <a:pPr marL="171450" lvl="0" indent="-171450">
              <a:buFontTx/>
              <a:buChar char="-"/>
            </a:pPr>
            <a:r>
              <a:rPr lang="fr-FR" sz="1000" dirty="0" smtClean="0"/>
              <a:t>L’évolution </a:t>
            </a:r>
            <a:r>
              <a:rPr lang="fr-FR" sz="1000" dirty="0"/>
              <a:t>des compétences demandées par les entreprises</a:t>
            </a:r>
          </a:p>
          <a:p>
            <a:pPr marL="171450" indent="-171450">
              <a:buFontTx/>
              <a:buChar char="-"/>
            </a:pPr>
            <a:r>
              <a:rPr lang="fr-FR" sz="1000" dirty="0"/>
              <a:t>Une offre de formations en </a:t>
            </a:r>
            <a:r>
              <a:rPr lang="fr-FR" sz="1000" dirty="0" err="1"/>
              <a:t>cybersécurité</a:t>
            </a:r>
            <a:r>
              <a:rPr lang="fr-FR" sz="1000" dirty="0"/>
              <a:t> large mais peu lisible</a:t>
            </a:r>
          </a:p>
          <a:p>
            <a:pPr marL="171450" lvl="0" indent="-171450">
              <a:buFontTx/>
              <a:buChar char="-"/>
            </a:pPr>
            <a:r>
              <a:rPr lang="fr-FR" sz="1000" dirty="0"/>
              <a:t>Des difficultés de recrutement externes qui conduisent à renforcer les mobilités internes</a:t>
            </a:r>
          </a:p>
          <a:p>
            <a:pPr marL="171450" lvl="0" indent="-171450">
              <a:buFontTx/>
              <a:buChar char="-"/>
            </a:pPr>
            <a:r>
              <a:rPr lang="fr-FR" sz="1000" dirty="0"/>
              <a:t>Une sensibilisation encore insuffisante des DRH et des dirigeants d’entreprises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 rotWithShape="1">
          <a:blip r:embed="rId11" cstate="print">
            <a:duotone>
              <a:srgbClr val="D57800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51" b="15350"/>
          <a:stretch/>
        </p:blipFill>
        <p:spPr>
          <a:xfrm>
            <a:off x="2560510" y="5086630"/>
            <a:ext cx="395724" cy="360000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360510" y="3600444"/>
            <a:ext cx="242129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1200" b="1" dirty="0" smtClean="0"/>
              <a:t>Axes de travail</a:t>
            </a:r>
          </a:p>
          <a:p>
            <a:pPr fontAlgn="base">
              <a:spcAft>
                <a:spcPct val="0"/>
              </a:spcAft>
            </a:pPr>
            <a:r>
              <a:rPr lang="fr-FR" sz="1000" dirty="0"/>
              <a:t>Structurer la filière </a:t>
            </a:r>
            <a:r>
              <a:rPr lang="fr-FR" sz="1000" dirty="0" err="1"/>
              <a:t>cybersécurité</a:t>
            </a:r>
            <a:endParaRPr lang="fr-FR" sz="1000" dirty="0"/>
          </a:p>
          <a:p>
            <a:pPr fontAlgn="base">
              <a:spcAft>
                <a:spcPct val="0"/>
              </a:spcAft>
            </a:pPr>
            <a:r>
              <a:rPr lang="fr-FR" sz="1000" dirty="0"/>
              <a:t>Faire connaitre la filière et ses acteurs à un public plus large</a:t>
            </a:r>
          </a:p>
          <a:p>
            <a:pPr fontAlgn="base">
              <a:spcAft>
                <a:spcPct val="0"/>
              </a:spcAft>
            </a:pPr>
            <a:r>
              <a:rPr lang="fr-FR" sz="1000" dirty="0"/>
              <a:t>Valoriser les métiers de la </a:t>
            </a:r>
            <a:r>
              <a:rPr lang="fr-FR" sz="1000" dirty="0" err="1"/>
              <a:t>cybersécurité</a:t>
            </a:r>
            <a:r>
              <a:rPr lang="fr-FR" sz="1000" dirty="0"/>
              <a:t> auprès des lycéens et des étudiants</a:t>
            </a:r>
          </a:p>
          <a:p>
            <a:endParaRPr lang="fr-FR" dirty="0" smtClean="0"/>
          </a:p>
          <a:p>
            <a:pPr lvl="0"/>
            <a:endParaRPr lang="fr-FR" sz="1000" dirty="0" smtClean="0"/>
          </a:p>
          <a:p>
            <a:pPr lvl="0"/>
            <a:r>
              <a:rPr lang="fr-FR" sz="1000" dirty="0" smtClean="0"/>
              <a:t>Orienter </a:t>
            </a:r>
            <a:r>
              <a:rPr lang="fr-FR" sz="1000" dirty="0"/>
              <a:t>les bons profils vers la formation initiale</a:t>
            </a:r>
          </a:p>
          <a:p>
            <a:pPr lvl="0"/>
            <a:r>
              <a:rPr lang="fr-FR" sz="1000" dirty="0"/>
              <a:t>Développer des lieux d’échange pour faciliter l’accès dans la filière</a:t>
            </a:r>
          </a:p>
          <a:p>
            <a:r>
              <a:rPr lang="fr-FR" sz="1000" dirty="0"/>
              <a:t>Valoriser les initiatives vertueuses et les bonnes pratiques</a:t>
            </a:r>
          </a:p>
          <a:p>
            <a:endParaRPr lang="fr-FR" dirty="0" smtClean="0"/>
          </a:p>
          <a:p>
            <a:pPr lvl="0"/>
            <a:r>
              <a:rPr lang="fr-FR" sz="1000" dirty="0"/>
              <a:t>Actualiser les compétences des salariés en </a:t>
            </a:r>
            <a:r>
              <a:rPr lang="fr-FR" sz="1000" dirty="0" err="1"/>
              <a:t>cybersécurité</a:t>
            </a:r>
            <a:r>
              <a:rPr lang="fr-FR" sz="1000" dirty="0"/>
              <a:t> par la formation continue</a:t>
            </a:r>
          </a:p>
          <a:p>
            <a:pPr lvl="0"/>
            <a:r>
              <a:rPr lang="fr-FR" sz="1000" dirty="0"/>
              <a:t>Renforcer les passerelles IT - </a:t>
            </a:r>
            <a:r>
              <a:rPr lang="fr-FR" sz="1000" dirty="0" err="1"/>
              <a:t>cybersécurité</a:t>
            </a:r>
            <a:r>
              <a:rPr lang="fr-FR" sz="1000" dirty="0"/>
              <a:t> pour les salariés</a:t>
            </a:r>
          </a:p>
          <a:p>
            <a:pPr lvl="0"/>
            <a:r>
              <a:rPr lang="fr-FR" sz="1000" dirty="0"/>
              <a:t>Sensibiliser les DRH aux métiers de la </a:t>
            </a:r>
            <a:r>
              <a:rPr lang="fr-FR" sz="1000" dirty="0" err="1"/>
              <a:t>cybersécurité</a:t>
            </a:r>
            <a:r>
              <a:rPr lang="fr-FR" sz="1000" dirty="0"/>
              <a:t> pour orienter les salariés vers les formations qualifiantes et </a:t>
            </a:r>
            <a:r>
              <a:rPr lang="fr-FR" sz="1000" dirty="0" err="1"/>
              <a:t>certifiantes</a:t>
            </a:r>
            <a:endParaRPr lang="fr-FR" sz="1000" dirty="0"/>
          </a:p>
          <a:p>
            <a:pPr lvl="0"/>
            <a:r>
              <a:rPr lang="fr-FR" sz="1000" dirty="0"/>
              <a:t>Renforcer la sensibilisation des dirigeants d'entreprises sur la </a:t>
            </a:r>
            <a:r>
              <a:rPr lang="fr-FR" sz="1000" dirty="0" err="1"/>
              <a:t>cybersécurité</a:t>
            </a:r>
            <a:endParaRPr lang="fr-FR" sz="1000" dirty="0"/>
          </a:p>
        </p:txBody>
      </p:sp>
      <p:sp>
        <p:nvSpPr>
          <p:cNvPr id="6" name="Flèche droite 5"/>
          <p:cNvSpPr/>
          <p:nvPr/>
        </p:nvSpPr>
        <p:spPr>
          <a:xfrm>
            <a:off x="2327084" y="4025694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 droite 46"/>
          <p:cNvSpPr/>
          <p:nvPr/>
        </p:nvSpPr>
        <p:spPr>
          <a:xfrm>
            <a:off x="2327084" y="5261412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Flèche droite 47"/>
          <p:cNvSpPr/>
          <p:nvPr/>
        </p:nvSpPr>
        <p:spPr>
          <a:xfrm>
            <a:off x="2336263" y="6524768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Flèche droite 48"/>
          <p:cNvSpPr/>
          <p:nvPr/>
        </p:nvSpPr>
        <p:spPr>
          <a:xfrm>
            <a:off x="4298604" y="4025694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lèche droite 49"/>
          <p:cNvSpPr/>
          <p:nvPr/>
        </p:nvSpPr>
        <p:spPr>
          <a:xfrm>
            <a:off x="4298604" y="5266743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Flèche droite 50"/>
          <p:cNvSpPr/>
          <p:nvPr/>
        </p:nvSpPr>
        <p:spPr>
          <a:xfrm>
            <a:off x="4298604" y="6526320"/>
            <a:ext cx="108000" cy="7200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B41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117474" y="8904951"/>
            <a:ext cx="44688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Présentation Ministère des Armées - Yuksel Aydin et Thomas </a:t>
            </a:r>
            <a:r>
              <a:rPr lang="fr-FR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Clochon</a:t>
            </a:r>
            <a:endParaRPr lang="fr-FR" sz="12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24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218468</vt:lpwstr>
  </property>
  <property fmtid="{D5CDD505-2E9C-101B-9397-08002B2CF9AE}" pid="4" name="OptimizationTime">
    <vt:lpwstr>20181005_1620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1920</TotalTime>
  <Words>601</Words>
  <Application>Microsoft Office PowerPoint</Application>
  <PresentationFormat>Affichage à l'écran (4:3)</PresentationFormat>
  <Paragraphs>114</Paragraphs>
  <Slides>2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Garamond</vt:lpstr>
      <vt:lpstr>Narkisim</vt:lpstr>
      <vt:lpstr>Times New Roman</vt:lpstr>
      <vt:lpstr>Verdana</vt:lpstr>
      <vt:lpstr>Wingdings</vt:lpstr>
      <vt:lpstr>Thème Office</vt:lpstr>
      <vt:lpstr>Diapositive think-cell</vt:lpstr>
      <vt:lpstr>Présentation PowerPoint</vt:lpstr>
      <vt:lpstr>Présentation PowerPoint</vt:lpstr>
    </vt:vector>
  </TitlesOfParts>
  <Company>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Monfront</dc:creator>
  <cp:lastModifiedBy>Yuksel Aydin</cp:lastModifiedBy>
  <cp:revision>66</cp:revision>
  <cp:lastPrinted>2017-04-12T06:53:37Z</cp:lastPrinted>
  <dcterms:created xsi:type="dcterms:W3CDTF">2017-04-11T06:16:11Z</dcterms:created>
  <dcterms:modified xsi:type="dcterms:W3CDTF">2018-10-05T14:09:57Z</dcterms:modified>
</cp:coreProperties>
</file>