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handoutMasterIdLst>
    <p:handoutMasterId r:id="rId13"/>
  </p:handoutMasterIdLst>
  <p:sldIdLst>
    <p:sldId id="256" r:id="rId5"/>
    <p:sldId id="287" r:id="rId6"/>
    <p:sldId id="282" r:id="rId7"/>
    <p:sldId id="283" r:id="rId8"/>
    <p:sldId id="284" r:id="rId9"/>
    <p:sldId id="286" r:id="rId10"/>
    <p:sldId id="288" r:id="rId11"/>
    <p:sldId id="285" r:id="rId12"/>
  </p:sldIdLst>
  <p:sldSz cx="8640763" cy="6483350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42">
          <p15:clr>
            <a:srgbClr val="A4A3A4"/>
          </p15:clr>
        </p15:guide>
        <p15:guide id="2" pos="27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69" autoAdjust="0"/>
    <p:restoredTop sz="95657" autoAdjust="0"/>
  </p:normalViewPr>
  <p:slideViewPr>
    <p:cSldViewPr>
      <p:cViewPr varScale="1">
        <p:scale>
          <a:sx n="118" d="100"/>
          <a:sy n="118" d="100"/>
        </p:scale>
        <p:origin x="-1986" y="-108"/>
      </p:cViewPr>
      <p:guideLst>
        <p:guide orient="horz" pos="2042"/>
        <p:guide pos="27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9A958-AEEE-4ACA-8E3C-1DF720DE4613}" type="datetimeFigureOut">
              <a:rPr lang="fr-FR" smtClean="0"/>
              <a:t>02/10/2017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6AD27-770F-45D4-8B3E-FC3C09992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114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9500" y="1060450"/>
            <a:ext cx="6481763" cy="225742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9500" y="3405188"/>
            <a:ext cx="6481763" cy="1565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67368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725" y="344488"/>
            <a:ext cx="7453313" cy="1254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93725" y="1725613"/>
            <a:ext cx="7453313" cy="41132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7928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184900" y="344488"/>
            <a:ext cx="1862138" cy="5494337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93725" y="344488"/>
            <a:ext cx="5438775" cy="5494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0376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725" y="344488"/>
            <a:ext cx="7453313" cy="1254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3725" y="1725613"/>
            <a:ext cx="7453313" cy="4113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9695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963" y="1616075"/>
            <a:ext cx="7453312" cy="26971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8963" y="4338638"/>
            <a:ext cx="7453312" cy="1417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8367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725" y="344488"/>
            <a:ext cx="7453313" cy="1254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93725" y="1725613"/>
            <a:ext cx="3649663" cy="4113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395788" y="1725613"/>
            <a:ext cx="3651250" cy="4113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9236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5313" y="344488"/>
            <a:ext cx="7453312" cy="1254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5313" y="1589088"/>
            <a:ext cx="3656012" cy="7794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95313" y="2368550"/>
            <a:ext cx="3656012" cy="3482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375150" y="1589088"/>
            <a:ext cx="3673475" cy="7794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375150" y="2368550"/>
            <a:ext cx="3673475" cy="3482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46529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725" y="344488"/>
            <a:ext cx="7453313" cy="1254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0204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917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5313" y="431800"/>
            <a:ext cx="2786062" cy="1512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73475" y="933450"/>
            <a:ext cx="4375150" cy="46069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5313" y="1944688"/>
            <a:ext cx="2786062" cy="360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5741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5313" y="431800"/>
            <a:ext cx="2786062" cy="1512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73475" y="933450"/>
            <a:ext cx="4375150" cy="4606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5313" y="1944688"/>
            <a:ext cx="2786062" cy="360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1986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860"/>
            <a:ext cx="8640763" cy="61096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636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636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" panose="02020603050405020304" pitchFamily="18" charset="0"/>
        </a:defRPr>
      </a:lvl2pPr>
      <a:lvl3pPr algn="ctr" defTabSz="8636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" panose="02020603050405020304" pitchFamily="18" charset="0"/>
        </a:defRPr>
      </a:lvl3pPr>
      <a:lvl4pPr algn="ctr" defTabSz="8636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" panose="02020603050405020304" pitchFamily="18" charset="0"/>
        </a:defRPr>
      </a:lvl4pPr>
      <a:lvl5pPr algn="ctr" defTabSz="8636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" panose="02020603050405020304" pitchFamily="18" charset="0"/>
        </a:defRPr>
      </a:lvl5pPr>
      <a:lvl6pPr marL="457200" algn="ctr" defTabSz="8636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" panose="02020603050405020304" pitchFamily="18" charset="0"/>
        </a:defRPr>
      </a:lvl6pPr>
      <a:lvl7pPr marL="914400" algn="ctr" defTabSz="8636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" panose="02020603050405020304" pitchFamily="18" charset="0"/>
        </a:defRPr>
      </a:lvl7pPr>
      <a:lvl8pPr marL="1371600" algn="ctr" defTabSz="8636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" panose="02020603050405020304" pitchFamily="18" charset="0"/>
        </a:defRPr>
      </a:lvl8pPr>
      <a:lvl9pPr marL="1828800" algn="ctr" defTabSz="8636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" panose="02020603050405020304" pitchFamily="18" charset="0"/>
        </a:defRPr>
      </a:lvl9pPr>
    </p:titleStyle>
    <p:bodyStyle>
      <a:lvl1pPr marL="323850" indent="-323850" algn="l" defTabSz="863600" rtl="0" fontAlgn="base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1675" indent="-269875" algn="l" defTabSz="863600" rtl="0" fontAlgn="base">
        <a:spcBef>
          <a:spcPct val="20000"/>
        </a:spcBef>
        <a:spcAft>
          <a:spcPct val="0"/>
        </a:spcAft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215900" algn="l" defTabSz="863600" rtl="0" fontAlgn="base">
        <a:spcBef>
          <a:spcPct val="20000"/>
        </a:spcBef>
        <a:spcAft>
          <a:spcPct val="0"/>
        </a:spcAft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888" indent="-215900" algn="l" defTabSz="863600" rtl="0" fontAlgn="base">
        <a:spcBef>
          <a:spcPct val="20000"/>
        </a:spcBef>
        <a:spcAft>
          <a:spcPct val="0"/>
        </a:spcAft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688" indent="-215900" algn="l" defTabSz="863600" rtl="0" fontAlgn="base">
        <a:spcBef>
          <a:spcPct val="20000"/>
        </a:spcBef>
        <a:spcAft>
          <a:spcPct val="0"/>
        </a:spcAft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daf.oed.fct@intradef.gouv.f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5" y="-15194"/>
            <a:ext cx="8679740" cy="6498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718866" y="1297459"/>
            <a:ext cx="7222604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fr-FR" altLang="fr-F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L’Annuaire statistique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endParaRPr lang="fr-FR" altLang="fr-FR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ct val="50000"/>
              </a:spcBef>
              <a:buFont typeface="Arial" charset="0"/>
              <a:buChar char="•"/>
            </a:pP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 opération coordonnée par l’Observatoire Économique de la Défense</a:t>
            </a:r>
          </a:p>
          <a:p>
            <a:pPr algn="just">
              <a:spcBef>
                <a:spcPct val="50000"/>
              </a:spcBef>
              <a:buFont typeface="Arial" charset="0"/>
              <a:buChar char="•"/>
            </a:pP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contributions d’experts dans leur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domaine</a:t>
            </a:r>
            <a:endParaRPr lang="fr-FR" alt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ct val="50000"/>
              </a:spcBef>
              <a:buFont typeface="Arial" charset="0"/>
              <a:buChar char="•"/>
            </a:pP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dernières statistiques disponibles</a:t>
            </a:r>
          </a:p>
          <a:p>
            <a:pPr algn="just">
              <a:spcBef>
                <a:spcPct val="50000"/>
              </a:spcBef>
              <a:buFont typeface="Arial" charset="0"/>
              <a:buChar char="•"/>
            </a:pP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 diffusion gratuite multi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supports :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papier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sur data.gouv.fr</a:t>
            </a:r>
            <a:endParaRPr lang="fr-FR" altLang="fr-FR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ct val="50000"/>
              </a:spcBef>
              <a:buFont typeface="Arial" charset="0"/>
              <a:buChar char="•"/>
            </a:pP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 pages de tableaux et commentaires</a:t>
            </a:r>
          </a:p>
        </p:txBody>
      </p:sp>
    </p:spTree>
    <p:extLst>
      <p:ext uri="{BB962C8B-B14F-4D97-AF65-F5344CB8AC3E}">
        <p14:creationId xmlns:p14="http://schemas.microsoft.com/office/powerpoint/2010/main" val="148252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706135" y="1096329"/>
            <a:ext cx="722260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fr-FR" altLang="fr-F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L’annuaire statistique est structuré autour </a:t>
            </a:r>
          </a:p>
          <a:p>
            <a:pPr marL="0" indent="0" algn="ctr">
              <a:spcBef>
                <a:spcPct val="50000"/>
              </a:spcBef>
            </a:pPr>
            <a:r>
              <a:rPr lang="fr-FR" altLang="fr-F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d’un dossier et de grandes thématiques</a:t>
            </a:r>
            <a:endParaRPr lang="fr-FR" altLang="fr-F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101284"/>
              </p:ext>
            </p:extLst>
          </p:nvPr>
        </p:nvGraphicFramePr>
        <p:xfrm>
          <a:off x="1368053" y="2305571"/>
          <a:ext cx="6120614" cy="36271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060307"/>
                <a:gridCol w="3060307"/>
              </a:tblGrid>
              <a:tr h="507112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Dossier : La perception de la défense </a:t>
                      </a:r>
                      <a:br>
                        <a:rPr lang="fr-FR" sz="1600" b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dans l’opinion publique européenne et chez les jeunes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 défense dans l’économie nationale</a:t>
                      </a:r>
                    </a:p>
                    <a:p>
                      <a:pPr algn="ctr"/>
                      <a:endParaRPr lang="fr-FR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 budget du ministère des armées et son exécution</a:t>
                      </a:r>
                      <a:endParaRPr lang="fr-FR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Les dépenses d’équipement et de fonctionnement du ministère</a:t>
                      </a:r>
                      <a:endParaRPr lang="fr-FR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Les 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moyens de la défense</a:t>
                      </a:r>
                      <a:endParaRPr lang="fr-FR" sz="160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endParaRPr lang="fr-FR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Les jeunes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et la défense</a:t>
                      </a:r>
                      <a:endParaRPr lang="fr-FR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Les effectifs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 défense dans les grands pays industrialisés</a:t>
                      </a:r>
                      <a:endParaRPr lang="fr-FR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Les aspects industriels de la défense</a:t>
                      </a:r>
                    </a:p>
                    <a:p>
                      <a:pPr algn="ctr"/>
                      <a:endParaRPr lang="fr-FR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05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93998" y="1081435"/>
            <a:ext cx="7222604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fr-FR" altLang="fr-F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Dossier</a:t>
            </a:r>
          </a:p>
          <a:p>
            <a:pPr marL="0" indent="0" algn="ctr">
              <a:spcBef>
                <a:spcPct val="50000"/>
              </a:spcBef>
            </a:pPr>
            <a:r>
              <a:rPr lang="fr-FR" altLang="fr-F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fr-FR" altLang="fr-F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perception de la défense </a:t>
            </a:r>
            <a:r>
              <a:rPr lang="fr-FR" altLang="fr-F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dans </a:t>
            </a:r>
            <a:r>
              <a:rPr lang="fr-FR" altLang="fr-F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l’opinion publique européenne et </a:t>
            </a:r>
            <a:r>
              <a:rPr lang="fr-FR" altLang="fr-F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chez les jeunes</a:t>
            </a:r>
          </a:p>
          <a:p>
            <a:pPr marL="0" indent="0" algn="just">
              <a:spcBef>
                <a:spcPct val="50000"/>
              </a:spcBef>
            </a:pPr>
            <a:endParaRPr lang="fr-FR" altLang="fr-FR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spcBef>
                <a:spcPct val="50000"/>
              </a:spcBef>
            </a:pPr>
            <a:r>
              <a:rPr lang="fr-FR" altLang="fr-FR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Analyse dans le temps des résultats des sondages </a:t>
            </a:r>
            <a:r>
              <a:rPr lang="fr-FR" alt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d’opinion européens Eurobaromètres et sondages </a:t>
            </a:r>
            <a:r>
              <a:rPr lang="fr-FR" altLang="fr-FR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DICoD</a:t>
            </a:r>
            <a:r>
              <a:rPr lang="fr-FR" altLang="fr-FR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–CSA </a:t>
            </a:r>
            <a:r>
              <a:rPr lang="fr-FR" alt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apporter un éclairage sur la perception de la défense dans la population. Un focus particulier est porté sur la vision des jeunes. 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jeunes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sont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très inquiets de la menace terroriste (citée à 43% en 2016 par les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15-24 ans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jeunes ont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 confiance très élevée dans l’Armée française (86% pour la réponse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 plutôt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confiance dans l’armée 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»): l’Armée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 l’institution dans laquelle ils ont le plus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confiance</a:t>
            </a:r>
            <a:endParaRPr lang="fr-FR" alt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spcBef>
                <a:spcPct val="50000"/>
              </a:spcBef>
            </a:pPr>
            <a:endParaRPr lang="fr-FR" altLang="fr-FR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62393" y="1153443"/>
            <a:ext cx="7222604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fr-FR" altLang="fr-F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jeunes et à la défense</a:t>
            </a:r>
            <a:endParaRPr lang="fr-FR" altLang="fr-F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spcBef>
                <a:spcPct val="50000"/>
              </a:spcBef>
            </a:pPr>
            <a:endParaRPr lang="fr-FR" altLang="fr-FR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spcBef>
                <a:spcPct val="50000"/>
              </a:spcBef>
            </a:pPr>
            <a:r>
              <a:rPr lang="fr-FR" altLang="fr-FR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Deux </a:t>
            </a:r>
            <a:r>
              <a:rPr lang="fr-FR" alt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nouvelles </a:t>
            </a:r>
            <a:r>
              <a:rPr lang="fr-FR" altLang="fr-FR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fiches : l’une </a:t>
            </a:r>
            <a:r>
              <a:rPr lang="fr-FR" alt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centre sur les entrants du ministère des Armées pour détailler leurs </a:t>
            </a:r>
            <a:r>
              <a:rPr lang="fr-FR" altLang="fr-FR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caractéristiques, l’autre </a:t>
            </a:r>
            <a:r>
              <a:rPr lang="fr-FR" altLang="fr-F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aborde la thématique des jeunes en difficulté de lecture et de leur suivi. 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 cours des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Journées Défense et Citoyenneté (JDC),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jeunes sont questionnés sur leur souhait d’avoir un deuxième contact avec l’institution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militaire :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 taux est en hausse depuis deux ans avec près de 22% de réponses positives en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</a:t>
            </a:r>
            <a:endParaRPr lang="fr-FR" alt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effectifs d’entrants du ministère des Armées, en 2016, sont en majorité des hommes (87%),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militaires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rang (72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%), d’un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âge médian de 21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ans</a:t>
            </a:r>
            <a:endParaRPr lang="fr-FR" alt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France en 2016, 10,8 % des jeunes reçus à la JDC avaient des difficultés de lecture. Parmi eux, 5,1% pouvaient être considérés comme se rapprochant du cadre de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l’illettrisme</a:t>
            </a:r>
            <a:endParaRPr lang="fr-FR" alt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spcBef>
                <a:spcPct val="50000"/>
              </a:spcBef>
            </a:pPr>
            <a:endParaRPr lang="fr-FR" altLang="fr-FR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15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93998" y="1081435"/>
            <a:ext cx="7222604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fr-FR" altLang="fr-F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Autres résultats</a:t>
            </a:r>
            <a:endParaRPr lang="fr-FR" altLang="fr-F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dépenses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défense (yc pensions) dans le PIB représentent 1,8%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PIB en France en 2016 (OTAN)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dépenses d’équipement du ministère des Armées devraient s’élever à près de 17,3 Md€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courants en 2017,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soit une hausse de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1,8%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 rapport à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</a:t>
            </a:r>
            <a:endParaRPr lang="fr-FR" alt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 décembre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2015, le ministère des Armées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comptait </a:t>
            </a:r>
            <a:b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196 084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militaires en France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(Métropole+DOM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Mayotte exclu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et 62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823 personnels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civils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2015, les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personnels militaires ont perçu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moyenne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2 542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 nets par mois en équivalent temps plein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annuel, les personnels civils 2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505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</a:t>
            </a:r>
            <a:endParaRPr lang="fr-FR" alt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femmes sont sous-représentées parmi les militaires et les ouvriers de l’État (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15,6%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14,5%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respectivement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femmes sont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légèrement plus représentées que les hommes parmi les fonctionnaires du ministère (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51,7%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femmes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7119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92301" y="1009427"/>
            <a:ext cx="7222604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fr-FR" altLang="fr-F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Autres résultats</a:t>
            </a:r>
            <a:endParaRPr lang="fr-FR" altLang="fr-F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maîtres d’œuvre mondiaux de la défense sont essentiellement américains ou européens mais seuls Airbus Group, Thales et Safran sont présents dans le top 20 mondial (source SIPRI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montants des paiements aux entreprises résidentes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fournisseurs du ministère atteignent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14,1 Md€ en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délai de paiement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moyen aux entreprises fournisseurs résidentes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23,9 jours en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</a:t>
            </a:r>
            <a:endParaRPr lang="fr-FR" alt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chiffre d’affaires des entreprises de la BITD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crû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24%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 2011 et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2014, pour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atteindre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25,1 Md€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France a enregistré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2016 des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commandes de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matériels de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guerre et matériels assimilés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(MG) pour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valeur totale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13,9 Md€.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Cette même année, les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livraisons de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MG se sont élevées à 8,3 Md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</a:t>
            </a:r>
            <a:endParaRPr lang="fr-FR" alt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6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76937" y="1081435"/>
            <a:ext cx="7222604" cy="490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fr-FR" altLang="fr-FR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L’OED en quelques mots</a:t>
            </a:r>
            <a:endParaRPr lang="fr-FR" altLang="fr-FR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spcBef>
                <a:spcPct val="50000"/>
              </a:spcBef>
            </a:pPr>
            <a:endParaRPr lang="fr-FR" altLang="fr-FR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L’Observatoire Économique de la Défense (OED) est le service statistique ministériel de la Défense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Rattaché à la Direction des affaires financières/Sous direction des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 économiques, fiscales et internationales, l’OED,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statistique ministériel,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remplit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 mission à la fois de nature statistique et économique. Il collecte ainsi, rassemble et synthétise l'information utile aux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acteurs du débat public et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engage des études économiques sur l’ensemble des domaines d’intervention du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ministère.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L’objectif poursuivi est d’éclairer les décideurs, tant publics que privés, en leur fournissant l’information adéquate ainsi que des clés de lecture des mécanismes économiques à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l’œuvre. 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fr-FR" altLang="fr-FR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daf.oed.fct@intradef.gouv.fr</a:t>
            </a:r>
            <a:endParaRPr lang="fr-FR" altLang="fr-FR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fr-FR" alt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56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de référence" ma:contentTypeID="0x010100FD9EA390206D405BA02AB06F710E2F7D005B3F0DF5994BF04394B9B9A9E41FE59C" ma:contentTypeVersion="3" ma:contentTypeDescription="Crée un document de référence" ma:contentTypeScope="" ma:versionID="25a18189641f9770dff80c63c038793e">
  <xsd:schema xmlns:xsd="http://www.w3.org/2001/XMLSchema" xmlns:xs="http://www.w3.org/2001/XMLSchema" xmlns:p="http://schemas.microsoft.com/office/2006/metadata/properties" xmlns:ns2="347c3cc3-4efd-470a-a8bf-9e6fcb399319" targetNamespace="http://schemas.microsoft.com/office/2006/metadata/properties" ma:root="true" ma:fieldsID="02c28ea5b39f7722b6ad9540437980fb" ns2:_="">
    <xsd:import namespace="347c3cc3-4efd-470a-a8bf-9e6fcb399319"/>
    <xsd:element name="properties">
      <xsd:complexType>
        <xsd:sequence>
          <xsd:element name="documentManagement">
            <xsd:complexType>
              <xsd:all>
                <xsd:element ref="ns2:SGAConnect_Source" minOccurs="0"/>
                <xsd:element ref="ns2:TaxKeywordTaxHTFiel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7c3cc3-4efd-470a-a8bf-9e6fcb399319" elementFormDefault="qualified">
    <xsd:import namespace="http://schemas.microsoft.com/office/2006/documentManagement/types"/>
    <xsd:import namespace="http://schemas.microsoft.com/office/infopath/2007/PartnerControls"/>
    <xsd:element name="SGAConnect_Source" ma:index="8" nillable="true" ma:displayName="Source" ma:default="" ma:description="Source de la page" ma:internalName="SGAConnect_Source" ma:readOnly="false">
      <xsd:simpleType>
        <xsd:restriction base="dms:Text"/>
      </xsd:simpleType>
    </xsd:element>
    <xsd:element name="TaxKeywordTaxHTField" ma:index="9" nillable="true" ma:taxonomy="true" ma:internalName="TaxKeywordTaxHTField" ma:taxonomyFieldName="TaxKeyword" ma:displayName="Mots clés" ma:readOnly="false" ma:fieldId="{23f27201-bee3-471e-b2e7-b64fd8b7ca38}" ma:taxonomyMulti="true" ma:sspId="d013f4df-92d4-4b52-bf96-16a989373db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Colonne Attraper tout de Taxonomie" ma:hidden="true" ma:list="{b22c6113-add9-4279-9d8f-60cb3ee4b91a}" ma:internalName="TaxCatchAll" ma:showField="CatchAllData" ma:web="347c3cc3-4efd-470a-a8bf-9e6fcb3993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Colonne Attraper tout de Taxonomie1" ma:hidden="true" ma:list="{b22c6113-add9-4279-9d8f-60cb3ee4b91a}" ma:internalName="TaxCatchAllLabel" ma:readOnly="true" ma:showField="CatchAllDataLabel" ma:web="347c3cc3-4efd-470a-a8bf-9e6fcb3993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347c3cc3-4efd-470a-a8bf-9e6fcb399319">
      <Terms xmlns="http://schemas.microsoft.com/office/infopath/2007/PartnerControls"/>
    </TaxKeywordTaxHTField>
    <TaxCatchAll xmlns="347c3cc3-4efd-470a-a8bf-9e6fcb399319"/>
    <SGAConnect_Source xmlns="347c3cc3-4efd-470a-a8bf-9e6fcb399319" xsi:nil="true"/>
  </documentManagement>
</p:properties>
</file>

<file path=customXml/itemProps1.xml><?xml version="1.0" encoding="utf-8"?>
<ds:datastoreItem xmlns:ds="http://schemas.openxmlformats.org/officeDocument/2006/customXml" ds:itemID="{21AD5CB9-78D2-4C17-ABAA-D900168093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7c3cc3-4efd-470a-a8bf-9e6fcb3993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BD1627-3C0F-4CF0-936E-E3A2EB76E8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AED2E1-5205-43FE-8B74-6878B43ACC46}">
  <ds:schemaRefs>
    <ds:schemaRef ds:uri="347c3cc3-4efd-470a-a8bf-9e6fcb399319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3021</TotalTime>
  <Words>635</Words>
  <Application>Microsoft Office PowerPoint</Application>
  <PresentationFormat>Personnalisé</PresentationFormat>
  <Paragraphs>49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Nouvelle présentation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Mindef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</dc:creator>
  <cp:lastModifiedBy>CARRELET Pierre M.</cp:lastModifiedBy>
  <cp:revision>168</cp:revision>
  <cp:lastPrinted>2017-10-02T12:14:58Z</cp:lastPrinted>
  <dcterms:created xsi:type="dcterms:W3CDTF">2017-05-23T09:59:16Z</dcterms:created>
  <dcterms:modified xsi:type="dcterms:W3CDTF">2017-10-03T12:29:26Z</dcterms:modified>
</cp:coreProperties>
</file>